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8" r:id="rId4"/>
    <p:sldId id="297" r:id="rId5"/>
    <p:sldId id="295" r:id="rId6"/>
    <p:sldId id="285" r:id="rId7"/>
    <p:sldId id="260" r:id="rId8"/>
    <p:sldId id="294" r:id="rId9"/>
    <p:sldId id="262" r:id="rId10"/>
    <p:sldId id="269" r:id="rId11"/>
    <p:sldId id="293" r:id="rId12"/>
    <p:sldId id="279" r:id="rId13"/>
    <p:sldId id="274" r:id="rId14"/>
    <p:sldId id="277" r:id="rId15"/>
    <p:sldId id="278" r:id="rId16"/>
    <p:sldId id="281" r:id="rId17"/>
    <p:sldId id="283" r:id="rId18"/>
    <p:sldId id="284" r:id="rId19"/>
    <p:sldId id="280" r:id="rId20"/>
    <p:sldId id="282" r:id="rId21"/>
    <p:sldId id="300" r:id="rId22"/>
    <p:sldId id="296" r:id="rId23"/>
    <p:sldId id="261" r:id="rId24"/>
    <p:sldId id="268" r:id="rId25"/>
    <p:sldId id="286" r:id="rId26"/>
    <p:sldId id="272" r:id="rId27"/>
    <p:sldId id="270" r:id="rId28"/>
    <p:sldId id="273" r:id="rId29"/>
    <p:sldId id="275" r:id="rId30"/>
    <p:sldId id="276" r:id="rId31"/>
    <p:sldId id="263" r:id="rId32"/>
    <p:sldId id="265" r:id="rId33"/>
    <p:sldId id="287" r:id="rId34"/>
    <p:sldId id="264" r:id="rId35"/>
    <p:sldId id="288" r:id="rId36"/>
    <p:sldId id="289" r:id="rId37"/>
    <p:sldId id="266" r:id="rId38"/>
    <p:sldId id="267" r:id="rId39"/>
    <p:sldId id="299" r:id="rId40"/>
    <p:sldId id="290" r:id="rId41"/>
    <p:sldId id="291" r:id="rId42"/>
    <p:sldId id="298" r:id="rId43"/>
    <p:sldId id="292" r:id="rId44"/>
    <p:sldId id="30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6"/>
    <a:srgbClr val="00FFFF"/>
    <a:srgbClr val="FFF298"/>
    <a:srgbClr val="7BE4FF"/>
    <a:srgbClr val="495FFF"/>
    <a:srgbClr val="64F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8" d="100"/>
          <a:sy n="78" d="100"/>
        </p:scale>
        <p:origin x="-114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11434-485A-0B48-B72D-5882EB6978F1}" type="datetimeFigureOut">
              <a:rPr lang="en-US" smtClean="0"/>
              <a:t>11/29/2013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FD286-2881-124D-867A-9BBA8C8F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3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FD286-2881-124D-867A-9BBA8C8F91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06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FD286-2881-124D-867A-9BBA8C8F91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5298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6600"/>
                </a:solidFill>
                <a:latin typeface="Apple Chancery"/>
                <a:cs typeface="Apple Chancery"/>
              </a:rPr>
              <a:t>Time-Lapse Photography	</a:t>
            </a:r>
            <a:endParaRPr lang="en-US" dirty="0">
              <a:solidFill>
                <a:srgbClr val="FF6600"/>
              </a:solidFill>
              <a:latin typeface="Apple Chancery"/>
              <a:cs typeface="Apple Chancer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63521"/>
            <a:ext cx="6400800" cy="1752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Apple Chancery"/>
                <a:cs typeface="Apple Chancery"/>
              </a:rPr>
              <a:t>Behind the Magic</a:t>
            </a:r>
            <a:endParaRPr lang="en-US" sz="4400" dirty="0">
              <a:solidFill>
                <a:srgbClr val="FFFF00"/>
              </a:solidFill>
              <a:latin typeface="Apple Chancery"/>
              <a:cs typeface="Apple Chancer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7780" y="5929395"/>
            <a:ext cx="3865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By Mark ‘Indy’ Kochte</a:t>
            </a:r>
          </a:p>
          <a:p>
            <a:pPr algn="ctr"/>
            <a:r>
              <a:rPr lang="en-US" dirty="0" smtClean="0"/>
              <a:t>Howard Astronomical League meeting</a:t>
            </a:r>
            <a:br>
              <a:rPr lang="en-US" dirty="0" smtClean="0"/>
            </a:br>
            <a:r>
              <a:rPr lang="en-US" dirty="0" smtClean="0"/>
              <a:t>March 21,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Camera Considerations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What do you want to do with your camera.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Where do you want to take yourself with your photography (just time-lapse exclusively, or more?).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What is your budget.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What particular features are important in a camera.</a:t>
            </a:r>
          </a:p>
        </p:txBody>
      </p:sp>
    </p:spTree>
    <p:extLst>
      <p:ext uri="{BB962C8B-B14F-4D97-AF65-F5344CB8AC3E}">
        <p14:creationId xmlns:p14="http://schemas.microsoft.com/office/powerpoint/2010/main" val="2532718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Camera Considerations, </a:t>
            </a:r>
            <a:r>
              <a:rPr lang="en-US" sz="4000" dirty="0" err="1" smtClean="0">
                <a:solidFill>
                  <a:srgbClr val="FFFF00"/>
                </a:solidFill>
              </a:rPr>
              <a:t>con’t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>
                <a:latin typeface="Arial"/>
                <a:cs typeface="Arial"/>
              </a:rPr>
              <a:t>Consider shutter wear. Time-lapse will </a:t>
            </a:r>
            <a:r>
              <a:rPr lang="en-US" i="1" dirty="0" smtClean="0">
                <a:latin typeface="Arial"/>
                <a:cs typeface="Arial"/>
              </a:rPr>
              <a:t>significantly</a:t>
            </a:r>
            <a:r>
              <a:rPr lang="en-US" dirty="0" smtClean="0">
                <a:latin typeface="Arial"/>
                <a:cs typeface="Arial"/>
              </a:rPr>
              <a:t> impact the lifespan of a shutter. You can try </a:t>
            </a:r>
            <a:r>
              <a:rPr lang="en-US" b="1" dirty="0" err="1" smtClean="0">
                <a:solidFill>
                  <a:srgbClr val="FFFF00"/>
                </a:solidFill>
                <a:latin typeface="Arial"/>
                <a:cs typeface="Arial"/>
              </a:rPr>
              <a:t>camerashuttercount.com</a:t>
            </a:r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to see where your camera’s shutter is at. (after one year of time-lapsing my first Nikon D7000 had a shutter count over 97,000)</a:t>
            </a:r>
          </a:p>
        </p:txBody>
      </p:sp>
    </p:spTree>
    <p:extLst>
      <p:ext uri="{BB962C8B-B14F-4D97-AF65-F5344CB8AC3E}">
        <p14:creationId xmlns:p14="http://schemas.microsoft.com/office/powerpoint/2010/main" val="3410327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Composition and Prediction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rgbClr val="FF6600"/>
                </a:solidFill>
              </a:rPr>
              <a:t>Composition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000250"/>
            <a:ext cx="4040188" cy="4032251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As with all photography, composition is important.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Foreground objects can enhance –</a:t>
            </a:r>
            <a:r>
              <a:rPr lang="en-US" dirty="0"/>
              <a:t> </a:t>
            </a:r>
            <a:r>
              <a:rPr lang="en-US" dirty="0" smtClean="0"/>
              <a:t>or obscure – a TL activity in the background.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Rule of Thirds applies as usual (and should be broken as needed).</a:t>
            </a:r>
          </a:p>
          <a:p>
            <a:pPr>
              <a:lnSpc>
                <a:spcPct val="100000"/>
              </a:lnSpc>
            </a:pPr>
            <a:r>
              <a:rPr lang="en-US" i="1" dirty="0" smtClean="0"/>
              <a:t>Plan</a:t>
            </a:r>
            <a:r>
              <a:rPr lang="en-US" dirty="0" smtClean="0"/>
              <a:t> your shots/sequences! Arrive and set up early.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7" y="1616513"/>
            <a:ext cx="4041775" cy="6397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FF6600"/>
                </a:solidFill>
              </a:rPr>
              <a:t>Prediction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7" y="2000250"/>
            <a:ext cx="4041775" cy="39512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How will or might the TL subject change over the sequence? (very difficult to guess in many cases!)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How fast will the subject change/motion take?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How will the light change during the sequence?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RAW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JPEG? – The Pros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RAW Pro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53899"/>
            <a:ext cx="4040188" cy="39512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Contains ALL the pixel data for an image; no compression loss.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Allow for easy adjustments in post-processing, and allow syncing settings in batch with no data loss.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JPEG Pro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988258"/>
            <a:ext cx="4041775" cy="39512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Significantly smaller (3-10x or more) than RAW files.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Adopted as standard and can be displayed almost immediately pretty much anywhere.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201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RAW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JPEG? – The Cons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RAW Con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Files are HUGE. Take up a LOT of space, either on the camera card or on the computer. May need several cards or external hard drives to hold all the files over time.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Formats are proprietary to each manufacturer. Difficult to always be able to display quickly w/out some processing.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JPEG Con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Considered a ‘</a:t>
            </a:r>
            <a:r>
              <a:rPr lang="en-US" dirty="0" err="1" smtClean="0"/>
              <a:t>lossy</a:t>
            </a:r>
            <a:r>
              <a:rPr lang="en-US" dirty="0" smtClean="0"/>
              <a:t>’ format – every time an image is saved, there is compression and data loss.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One-time interpretation of camera data (white balance, exposure setting, </a:t>
            </a:r>
            <a:r>
              <a:rPr lang="en-US" dirty="0" err="1" smtClean="0"/>
              <a:t>etc</a:t>
            </a:r>
            <a:r>
              <a:rPr lang="en-US" dirty="0" smtClean="0"/>
              <a:t>). Cannot be re-outputted like RAW.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randomBar dir="vert"/>
      </p:transition>
    </mc:Choice>
    <mc:Fallback xmlns="">
      <p:transition xmlns:p14="http://schemas.microsoft.com/office/powerpoint/2010/main"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RAW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JPEG?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4903431" cy="509696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JPEG is great for learning on. It also allows you to quickly, within minutes, generate a basic TL sequence to review or show others.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RAW allows for much more flexibility and control in post-processing, to “get things right”. If you have the space, it pays off in the long run.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IMG_907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53" y="2095065"/>
            <a:ext cx="3914747" cy="29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zoom dir="in"/>
      </p:transition>
    </mc:Choice>
    <mc:Fallback xmlns="">
      <p:transition xmlns:p14="http://schemas.microsoft.com/office/powerpoint/2010/main"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4FF57"/>
                </a:solidFill>
              </a:rPr>
              <a:t>Selecting a TL Interval</a:t>
            </a:r>
            <a:endParaRPr lang="en-US" dirty="0">
              <a:solidFill>
                <a:srgbClr val="64FF5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71805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No two scenes are alike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No two subjects are alike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Too long an interval = jumpy, </a:t>
            </a:r>
            <a:r>
              <a:rPr lang="en-US" dirty="0" err="1" smtClean="0">
                <a:latin typeface="Arial"/>
                <a:cs typeface="Arial"/>
              </a:rPr>
              <a:t>stuttery</a:t>
            </a:r>
            <a:r>
              <a:rPr lang="en-US" dirty="0" smtClean="0">
                <a:latin typeface="Arial"/>
                <a:cs typeface="Arial"/>
              </a:rPr>
              <a:t>, jerky video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Too short an interval = subject motion changes too slowly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IMG_907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509" y="2820956"/>
            <a:ext cx="3689491" cy="276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87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4FF57"/>
                </a:solidFill>
              </a:rPr>
              <a:t>Some Baseline Intervals</a:t>
            </a:r>
            <a:endParaRPr lang="en-US" dirty="0">
              <a:solidFill>
                <a:srgbClr val="64FF57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1 Second Intervals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954015"/>
            <a:ext cx="4040188" cy="26193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Moving traffic</a:t>
            </a:r>
          </a:p>
          <a:p>
            <a:pPr>
              <a:lnSpc>
                <a:spcPct val="100000"/>
              </a:lnSpc>
            </a:pPr>
            <a:r>
              <a:rPr lang="en-US" i="1" dirty="0" smtClean="0"/>
              <a:t>Fast</a:t>
            </a:r>
            <a:r>
              <a:rPr lang="en-US" dirty="0" smtClean="0"/>
              <a:t> moving clouds</a:t>
            </a:r>
          </a:p>
          <a:p>
            <a:pPr>
              <a:lnSpc>
                <a:spcPct val="100000"/>
              </a:lnSpc>
            </a:pPr>
            <a:r>
              <a:rPr lang="en-US" dirty="0" err="1" smtClean="0"/>
              <a:t>Drivelapses</a:t>
            </a:r>
            <a:r>
              <a:rPr lang="en-US" dirty="0" smtClean="0"/>
              <a:t> (TL sequences from a moving vehicle)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1-10 Second Intervals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7" y="2399557"/>
            <a:ext cx="4041775" cy="38395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Sunsets &amp; sunrises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Slower moving clouds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Crowds, people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Boats at anchor in harbor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Moon and Sun near horizon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Using a telephoto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Hyper-lapse/walk-lapse/stop motion time-lapse</a:t>
            </a:r>
            <a:endParaRPr lang="en-US" dirty="0"/>
          </a:p>
        </p:txBody>
      </p:sp>
      <p:pic>
        <p:nvPicPr>
          <p:cNvPr id="2" name="Picture 1" descr="Gay Head Sunset handheld TL stil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974"/>
            <a:ext cx="4123314" cy="27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xmlns:p14="http://schemas.microsoft.com/office/powerpoint/2010/main"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4FF57"/>
                </a:solidFill>
              </a:rPr>
              <a:t>Some Baseline Intervals</a:t>
            </a:r>
            <a:endParaRPr lang="en-US" dirty="0">
              <a:solidFill>
                <a:srgbClr val="64FF57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15-30 Seconds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255641"/>
            <a:ext cx="4040188" cy="21431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Moving shadows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Sun across sky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Night sky (</a:t>
            </a:r>
            <a:r>
              <a:rPr lang="en-US" dirty="0" err="1" smtClean="0"/>
              <a:t>astro</a:t>
            </a:r>
            <a:r>
              <a:rPr lang="en-US" dirty="0" smtClean="0"/>
              <a:t>-lapse)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4645027" y="1486273"/>
            <a:ext cx="4041775" cy="6397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Longer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45027" y="2027635"/>
            <a:ext cx="4041775" cy="33178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Flowers opening/closing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Fast growing plants (90-120 seconds)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Melting ice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Long-term construction projects (5-15 min)</a:t>
            </a:r>
            <a:endParaRPr lang="en-US" dirty="0"/>
          </a:p>
        </p:txBody>
      </p:sp>
      <p:pic>
        <p:nvPicPr>
          <p:cNvPr id="10" name="Picture 9" descr="DSC_758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211"/>
            <a:ext cx="4497388" cy="29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89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4FF57"/>
                </a:solidFill>
              </a:rPr>
              <a:t>Length of Video Segment</a:t>
            </a:r>
            <a:endParaRPr lang="en-US" dirty="0">
              <a:solidFill>
                <a:srgbClr val="64FF57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35081"/>
            <a:ext cx="5622925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Better to over-shoot than under-shoot. Can always trim back an over-long sequence.</a:t>
            </a:r>
          </a:p>
          <a:p>
            <a:pPr>
              <a:lnSpc>
                <a:spcPct val="10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Ideally 8-15 seconds of video is good. Much less, just gets interesting as scene ends. Much more, could be boring after a while.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53" y="4281671"/>
            <a:ext cx="3432415" cy="257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What Is Time-Lapse Photography?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6666"/>
                </a:solidFill>
                <a:latin typeface="Arial"/>
                <a:cs typeface="Arial"/>
              </a:rPr>
              <a:t>It is </a:t>
            </a:r>
            <a:r>
              <a:rPr lang="en-US" dirty="0">
                <a:solidFill>
                  <a:srgbClr val="FF6666"/>
                </a:solidFill>
                <a:latin typeface="Arial"/>
                <a:cs typeface="Arial"/>
              </a:rPr>
              <a:t>the use of a sequence of still images to capture the passage of </a:t>
            </a:r>
            <a:r>
              <a:rPr lang="en-US" dirty="0" smtClean="0">
                <a:solidFill>
                  <a:srgbClr val="FF6666"/>
                </a:solidFill>
                <a:latin typeface="Arial"/>
                <a:cs typeface="Arial"/>
              </a:rPr>
              <a:t>time, capturing objects/events that would take minutes, days, weeks, or even months to change and replaying them as if they would occur in seconds.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>
              <a:solidFill>
                <a:srgbClr val="FF6666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6666"/>
                </a:solidFill>
                <a:latin typeface="Arial"/>
                <a:cs typeface="Arial"/>
              </a:rPr>
              <a:t>As such, it is</a:t>
            </a:r>
            <a:r>
              <a:rPr lang="en-US" dirty="0">
                <a:solidFill>
                  <a:srgbClr val="FF6666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6666"/>
                </a:solidFill>
                <a:latin typeface="Arial"/>
                <a:cs typeface="Arial"/>
              </a:rPr>
              <a:t>a dramatic storytelling tool</a:t>
            </a:r>
          </a:p>
        </p:txBody>
      </p:sp>
    </p:spTree>
    <p:extLst>
      <p:ext uri="{BB962C8B-B14F-4D97-AF65-F5344CB8AC3E}">
        <p14:creationId xmlns:p14="http://schemas.microsoft.com/office/powerpoint/2010/main" val="7743566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64FF57"/>
                </a:solidFill>
              </a:rPr>
              <a:t>How</a:t>
            </a:r>
            <a:r>
              <a:rPr lang="en-US" dirty="0" smtClean="0">
                <a:solidFill>
                  <a:srgbClr val="64FF57"/>
                </a:solidFill>
              </a:rPr>
              <a:t> Many Shots??</a:t>
            </a:r>
            <a:endParaRPr lang="en-US" dirty="0">
              <a:solidFill>
                <a:srgbClr val="64FF5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325"/>
            <a:ext cx="8229600" cy="33004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Shooting Time Duration Calculation: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(video length) * (frame rate) * (interval) = total camera shooting time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Calculate # frames required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Determine interval between shots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Calculate shooting time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508" y="4090882"/>
            <a:ext cx="3689490" cy="276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962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>
                <a:solidFill>
                  <a:srgbClr val="64FF57"/>
                </a:solidFill>
              </a:rPr>
              <a:t>How</a:t>
            </a:r>
            <a:r>
              <a:rPr lang="en-US" dirty="0" smtClean="0">
                <a:solidFill>
                  <a:srgbClr val="64FF57"/>
                </a:solidFill>
              </a:rPr>
              <a:t> Many Shots??</a:t>
            </a:r>
            <a:endParaRPr lang="en-US" dirty="0">
              <a:solidFill>
                <a:srgbClr val="64FF5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325"/>
            <a:ext cx="8229600" cy="33004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Shooting Time Duration Calculation: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(video length) * (frame rate) * (interval) = total camera shooting time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Calculate # frames required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Determine interval between shots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Calculate shooting time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508" y="4090882"/>
            <a:ext cx="3689490" cy="2767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816" y="4735330"/>
            <a:ext cx="49680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Example: 10 second video, 24 frames/second, </a:t>
            </a:r>
          </a:p>
          <a:p>
            <a:r>
              <a:rPr lang="en-US" dirty="0">
                <a:solidFill>
                  <a:srgbClr val="FFFF00"/>
                </a:solidFill>
                <a:latin typeface="Helvetica"/>
                <a:cs typeface="Helvetica"/>
              </a:rPr>
              <a:t>w</a:t>
            </a:r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ith 5 seconds between shots = 1200 seconds</a:t>
            </a:r>
          </a:p>
          <a:p>
            <a:r>
              <a:rPr lang="en-US" dirty="0">
                <a:solidFill>
                  <a:srgbClr val="FFFF00"/>
                </a:solidFill>
                <a:latin typeface="Helvetica"/>
                <a:cs typeface="Helvetica"/>
              </a:rPr>
              <a:t>o</a:t>
            </a:r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r </a:t>
            </a:r>
            <a:r>
              <a:rPr lang="en-US" i="1" dirty="0" smtClean="0">
                <a:solidFill>
                  <a:srgbClr val="FFFF00"/>
                </a:solidFill>
                <a:latin typeface="Helvetica"/>
                <a:cs typeface="Helvetica"/>
              </a:rPr>
              <a:t>20 minutes </a:t>
            </a:r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of real time shooting.</a:t>
            </a:r>
          </a:p>
          <a:p>
            <a:endParaRPr lang="en-US" dirty="0">
              <a:solidFill>
                <a:srgbClr val="FFFF00"/>
              </a:solidFill>
              <a:latin typeface="Helvetica"/>
              <a:cs typeface="Helvetica"/>
            </a:endParaRPr>
          </a:p>
          <a:p>
            <a:r>
              <a:rPr lang="en-US" dirty="0" err="1" smtClean="0">
                <a:solidFill>
                  <a:srgbClr val="FFFF00"/>
                </a:solidFill>
                <a:latin typeface="Helvetica"/>
                <a:cs typeface="Helvetica"/>
              </a:rPr>
              <a:t>Astrolapse</a:t>
            </a:r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 example: 90 second video, 24 fps, </a:t>
            </a:r>
          </a:p>
          <a:p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30 seconds between shots = 64,800 seconds </a:t>
            </a:r>
          </a:p>
          <a:p>
            <a:r>
              <a:rPr lang="en-US" dirty="0">
                <a:solidFill>
                  <a:srgbClr val="FFFF00"/>
                </a:solidFill>
                <a:latin typeface="Helvetica"/>
                <a:cs typeface="Helvetica"/>
              </a:rPr>
              <a:t>o</a:t>
            </a:r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r </a:t>
            </a:r>
            <a:r>
              <a:rPr lang="en-US" b="1" i="1" dirty="0" smtClean="0">
                <a:solidFill>
                  <a:srgbClr val="FFFF00"/>
                </a:solidFill>
                <a:latin typeface="Helvetica"/>
                <a:cs typeface="Helvetica"/>
              </a:rPr>
              <a:t>18 hours</a:t>
            </a:r>
            <a:r>
              <a:rPr lang="en-US" dirty="0" smtClean="0">
                <a:solidFill>
                  <a:srgbClr val="FFFF00"/>
                </a:solidFill>
                <a:latin typeface="Helvetica"/>
                <a:cs typeface="Helvetica"/>
              </a:rPr>
              <a:t> of real time shooting</a:t>
            </a:r>
          </a:p>
        </p:txBody>
      </p:sp>
    </p:spTree>
    <p:extLst>
      <p:ext uri="{BB962C8B-B14F-4D97-AF65-F5344CB8AC3E}">
        <p14:creationId xmlns:p14="http://schemas.microsoft.com/office/powerpoint/2010/main" val="2642590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64FF57"/>
                </a:solidFill>
              </a:rPr>
              <a:t>Talk To The Hand</a:t>
            </a:r>
            <a:endParaRPr lang="en-US" dirty="0">
              <a:solidFill>
                <a:srgbClr val="64FF57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9026" y="1481490"/>
            <a:ext cx="5150094" cy="535615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7BE4FF"/>
                </a:solidFill>
                <a:latin typeface="Arial"/>
                <a:cs typeface="Arial"/>
              </a:rPr>
              <a:t>When first setting up, take test shots.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rgbClr val="7BE4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7BE4FF"/>
                </a:solidFill>
                <a:latin typeface="Arial"/>
                <a:cs typeface="Arial"/>
              </a:rPr>
              <a:t>Once happy with the composition, camera position, exposure times, </a:t>
            </a:r>
            <a:r>
              <a:rPr lang="en-US" dirty="0" err="1" smtClean="0">
                <a:solidFill>
                  <a:srgbClr val="7BE4FF"/>
                </a:solidFill>
                <a:latin typeface="Arial"/>
                <a:cs typeface="Arial"/>
              </a:rPr>
              <a:t>intervalometer</a:t>
            </a:r>
            <a:r>
              <a:rPr lang="en-US" dirty="0" smtClean="0">
                <a:solidFill>
                  <a:srgbClr val="7BE4FF"/>
                </a:solidFill>
                <a:latin typeface="Arial"/>
                <a:cs typeface="Arial"/>
              </a:rPr>
              <a:t> values, etc., ‘block’ the lens with your hand or something for the first shot.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rgbClr val="7BE4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7BE4FF"/>
                </a:solidFill>
                <a:latin typeface="Arial"/>
                <a:cs typeface="Arial"/>
              </a:rPr>
              <a:t>This allows you to more easily find the start of a sequence when reviewing sequences in post.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rgbClr val="7BE4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7BE4FF"/>
                </a:solidFill>
                <a:latin typeface="Arial"/>
                <a:cs typeface="Arial"/>
              </a:rPr>
              <a:t>Another method: keep track of the image file timestamps. Good luck </a:t>
            </a:r>
            <a:r>
              <a:rPr lang="en-US" dirty="0" smtClean="0">
                <a:solidFill>
                  <a:srgbClr val="7BE4FF"/>
                </a:solidFill>
                <a:latin typeface="Arial"/>
                <a:cs typeface="Arial"/>
                <a:sym typeface="Wingdings"/>
              </a:rPr>
              <a:t></a:t>
            </a:r>
            <a:endParaRPr lang="en-US" dirty="0" smtClean="0">
              <a:solidFill>
                <a:srgbClr val="7BE4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12" y="2898117"/>
            <a:ext cx="3841439" cy="23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184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7BE4FF"/>
                </a:solidFill>
              </a:rPr>
              <a:t>Night Sky TL Photography: </a:t>
            </a:r>
            <a:br>
              <a:rPr lang="en-US" sz="4000" dirty="0" smtClean="0">
                <a:solidFill>
                  <a:srgbClr val="7BE4FF"/>
                </a:solidFill>
              </a:rPr>
            </a:br>
            <a:r>
              <a:rPr lang="en-US" sz="4000" dirty="0" err="1" smtClean="0">
                <a:solidFill>
                  <a:srgbClr val="7BE4FF"/>
                </a:solidFill>
              </a:rPr>
              <a:t>Astrolapse</a:t>
            </a:r>
            <a:endParaRPr lang="en-US" sz="4000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88" y="1763001"/>
            <a:ext cx="4885438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64FF57"/>
                </a:solidFill>
                <a:latin typeface="Arial"/>
                <a:cs typeface="Arial"/>
              </a:rPr>
              <a:t>Taking time-lapse sequences of the night sky can be very rewarding, and can be done with minimal additional equipment over daytime time-lapse.</a:t>
            </a:r>
          </a:p>
          <a:p>
            <a:pPr>
              <a:lnSpc>
                <a:spcPct val="10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6600"/>
                </a:solidFill>
                <a:latin typeface="Arial"/>
                <a:cs typeface="Arial"/>
              </a:rPr>
              <a:t>However, time-lapse of the night sky offers a host of other concerns, considerations, and challenges.</a:t>
            </a:r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4" name="Seneca CCC 1 basic short 30fp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8367" y="4081621"/>
            <a:ext cx="4145633" cy="274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41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BE4FF"/>
                </a:solidFill>
              </a:rPr>
              <a:t>Basic/</a:t>
            </a:r>
            <a:r>
              <a:rPr lang="en-US" sz="4000" dirty="0">
                <a:solidFill>
                  <a:srgbClr val="7BE4FF"/>
                </a:solidFill>
              </a:rPr>
              <a:t>M</a:t>
            </a:r>
            <a:r>
              <a:rPr lang="en-US" sz="4000" dirty="0" smtClean="0">
                <a:solidFill>
                  <a:srgbClr val="7BE4FF"/>
                </a:solidFill>
              </a:rPr>
              <a:t>inimal Equipment Needed</a:t>
            </a:r>
            <a:endParaRPr lang="en-US" sz="4000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6091016" cy="50969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Camera capable of time exposures</a:t>
            </a: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Arial"/>
                <a:cs typeface="Arial"/>
              </a:rPr>
              <a:t>Intervalometer</a:t>
            </a:r>
            <a:r>
              <a:rPr lang="en-US" dirty="0" smtClean="0">
                <a:latin typeface="Arial"/>
                <a:cs typeface="Arial"/>
              </a:rPr>
              <a:t> (if not already built into the camera)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Tripod, counterweights if using a dolly</a:t>
            </a: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Arial"/>
                <a:cs typeface="Arial"/>
              </a:rPr>
              <a:t>Handwarmers</a:t>
            </a:r>
            <a:r>
              <a:rPr lang="en-US" dirty="0" smtClean="0">
                <a:latin typeface="Arial"/>
                <a:cs typeface="Arial"/>
              </a:rPr>
              <a:t> or other dew-prevention mechanisms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More patience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Even more motivation/dedication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IMG_906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7367" y="1461772"/>
            <a:ext cx="2910436" cy="2182827"/>
          </a:xfrm>
          <a:prstGeom prst="rect">
            <a:avLst/>
          </a:prstGeom>
        </p:spPr>
      </p:pic>
      <p:pic>
        <p:nvPicPr>
          <p:cNvPr id="5" name="Picture 4" descr="IMG_905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7366" y="4311368"/>
            <a:ext cx="2910437" cy="218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49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BE4FF"/>
                </a:solidFill>
              </a:rPr>
              <a:t>ISO Settings and Noise</a:t>
            </a:r>
            <a:endParaRPr lang="en-US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077" y="1600201"/>
            <a:ext cx="5120318" cy="497022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Higher ISOs will pick up fainter stars, </a:t>
            </a:r>
            <a:r>
              <a:rPr lang="en-US" i="1" dirty="0" smtClean="0">
                <a:latin typeface="Arial"/>
                <a:cs typeface="Arial"/>
              </a:rPr>
              <a:t>but…</a:t>
            </a:r>
          </a:p>
          <a:p>
            <a:pPr>
              <a:lnSpc>
                <a:spcPct val="100000"/>
              </a:lnSpc>
            </a:pPr>
            <a:endParaRPr lang="en-US" i="1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Higher ISOs generally are more noisy than lower ISO settings. Noise, however, varies from camera to camera, manufacturer to manufacturer for similar ISO levels.</a:t>
            </a:r>
          </a:p>
          <a:p>
            <a:pPr>
              <a:lnSpc>
                <a:spcPct val="10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Higher humidity and/or temperature levels will yield noisier images than lower humidity/temperature levels.</a:t>
            </a:r>
          </a:p>
          <a:p>
            <a:pPr>
              <a:lnSpc>
                <a:spcPct val="10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Some noise can be corrected/mitigated in post-production.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Noise Reduction 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55" y="1784251"/>
            <a:ext cx="1803963" cy="3387533"/>
          </a:xfrm>
          <a:prstGeom prst="rect">
            <a:avLst/>
          </a:prstGeom>
        </p:spPr>
      </p:pic>
      <p:pic>
        <p:nvPicPr>
          <p:cNvPr id="5" name="Picture 4" descr="Noise Reduction 7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45" y="1784251"/>
            <a:ext cx="1816502" cy="33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224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BE4FF"/>
                </a:solidFill>
              </a:rPr>
              <a:t>Apertures and Shutter Speeds</a:t>
            </a:r>
            <a:endParaRPr lang="en-US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42" y="1600201"/>
            <a:ext cx="4705500" cy="52577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Wide apertures allow more light collection in a given time period.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Long shutter speeds allow more light collection over a period of time.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IMG_908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76" y="1336133"/>
            <a:ext cx="3915323" cy="2936492"/>
          </a:xfrm>
          <a:prstGeom prst="rect">
            <a:avLst/>
          </a:prstGeom>
        </p:spPr>
      </p:pic>
      <p:pic>
        <p:nvPicPr>
          <p:cNvPr id="5" name="Picture 4" descr="IMG_908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76" y="3921508"/>
            <a:ext cx="3915323" cy="29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19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BE4FF"/>
                </a:solidFill>
              </a:rPr>
              <a:t>Star Trails and the Rule of 600</a:t>
            </a:r>
            <a:endParaRPr lang="en-US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Dependent upon focal length of lens.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Exposures can be anywhere from 8 to 30 seconds w/out noticeable streaking.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Formula: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lang="en-US" sz="3000" b="1" dirty="0" smtClean="0">
                <a:solidFill>
                  <a:srgbClr val="FFFF00"/>
                </a:solidFill>
                <a:latin typeface="Arial"/>
                <a:cs typeface="Arial"/>
              </a:rPr>
              <a:t>600/(effective lens focal length) = max time 	(seconds) to shoot w/out trailing.</a:t>
            </a:r>
          </a:p>
          <a:p>
            <a:pPr>
              <a:lnSpc>
                <a:spcPct val="100000"/>
              </a:lnSpc>
            </a:pPr>
            <a:r>
              <a:rPr lang="en-US" i="1" dirty="0" smtClean="0">
                <a:solidFill>
                  <a:srgbClr val="FF6600"/>
                </a:solidFill>
                <a:latin typeface="Arial"/>
                <a:cs typeface="Arial"/>
              </a:rPr>
              <a:t>Effective focal length </a:t>
            </a:r>
            <a:r>
              <a:rPr lang="en-US" dirty="0" smtClean="0">
                <a:solidFill>
                  <a:srgbClr val="FF6600"/>
                </a:solidFill>
                <a:latin typeface="Arial"/>
                <a:cs typeface="Arial"/>
              </a:rPr>
              <a:t>is lens focal length in mm x crop factor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/>
                <a:cs typeface="Arial"/>
              </a:rPr>
              <a:t>Nikon’s D7000 has a crop factor of 1.5 – yields 22 second exposures before noticeable trailing occurs with an 18mm lens.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828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BE4FF"/>
                </a:solidFill>
              </a:rPr>
              <a:t>Power and Moisture Protection</a:t>
            </a:r>
            <a:endParaRPr lang="en-US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2"/>
            <a:ext cx="5497225" cy="494850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err="1" smtClean="0">
                <a:latin typeface="Arial"/>
                <a:cs typeface="Arial"/>
              </a:rPr>
              <a:t>Astro</a:t>
            </a:r>
            <a:r>
              <a:rPr lang="en-US" dirty="0" smtClean="0">
                <a:latin typeface="Arial"/>
                <a:cs typeface="Arial"/>
              </a:rPr>
              <a:t>-lapse takes place over hours. Make sure your batteries can keep up! Or have an alternate power source for the camera.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6600"/>
                </a:solidFill>
                <a:latin typeface="Arial"/>
                <a:cs typeface="Arial"/>
              </a:rPr>
              <a:t>Dew, or rain, can put a real damper on your night. Consider an inexpensive ‘</a:t>
            </a:r>
            <a:r>
              <a:rPr lang="en-US" dirty="0" err="1" smtClean="0">
                <a:solidFill>
                  <a:srgbClr val="FF6600"/>
                </a:solidFill>
                <a:latin typeface="Arial"/>
                <a:cs typeface="Arial"/>
              </a:rPr>
              <a:t>rainjacket</a:t>
            </a:r>
            <a:r>
              <a:rPr lang="en-US" dirty="0" smtClean="0">
                <a:solidFill>
                  <a:srgbClr val="FF6600"/>
                </a:solidFill>
                <a:latin typeface="Arial"/>
                <a:cs typeface="Arial"/>
              </a:rPr>
              <a:t>’, or a plastic bag, for the camera.</a:t>
            </a: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Handwarmers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strapped to the end of the lens will do wonders to prevent dew build-up in all but the most extreme cases.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IMG_906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24" y="4465817"/>
            <a:ext cx="3189576" cy="2392182"/>
          </a:xfrm>
          <a:prstGeom prst="rect">
            <a:avLst/>
          </a:prstGeom>
        </p:spPr>
      </p:pic>
      <p:pic>
        <p:nvPicPr>
          <p:cNvPr id="5" name="Picture 4" descr="IMG_90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4993" y="1697291"/>
            <a:ext cx="3153150" cy="236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85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7BE4FF"/>
                </a:solidFill>
              </a:rPr>
              <a:t>Location, Location, </a:t>
            </a:r>
            <a:r>
              <a:rPr lang="en-US" dirty="0">
                <a:solidFill>
                  <a:srgbClr val="7BE4FF"/>
                </a:solidFill>
              </a:rPr>
              <a:t>Location</a:t>
            </a:r>
            <a:r>
              <a:rPr lang="en-US" dirty="0"/>
              <a:t/>
            </a:r>
            <a:br>
              <a:rPr lang="en-US" dirty="0"/>
            </a:br>
            <a:r>
              <a:rPr lang="en-US" sz="3100" b="1" dirty="0">
                <a:solidFill>
                  <a:srgbClr val="64FF57"/>
                </a:solidFill>
              </a:rPr>
              <a:t>http://</a:t>
            </a:r>
            <a:r>
              <a:rPr lang="en-US" sz="3100" b="1" dirty="0" err="1">
                <a:solidFill>
                  <a:srgbClr val="64FF57"/>
                </a:solidFill>
              </a:rPr>
              <a:t>www.jshine.net</a:t>
            </a:r>
            <a:r>
              <a:rPr lang="en-US" sz="3100" b="1" dirty="0">
                <a:solidFill>
                  <a:srgbClr val="64FF57"/>
                </a:solidFill>
              </a:rPr>
              <a:t>/astronomy/</a:t>
            </a:r>
            <a:r>
              <a:rPr lang="en-US" sz="3100" b="1" dirty="0" err="1">
                <a:solidFill>
                  <a:srgbClr val="64FF57"/>
                </a:solidFill>
              </a:rPr>
              <a:t>dark_sky</a:t>
            </a:r>
            <a:r>
              <a:rPr lang="en-US" b="1" dirty="0">
                <a:solidFill>
                  <a:srgbClr val="64FF57"/>
                </a:solidFill>
              </a:rPr>
              <a:t>/</a:t>
            </a:r>
          </a:p>
        </p:txBody>
      </p:sp>
      <p:pic>
        <p:nvPicPr>
          <p:cNvPr id="18" name="Picture 17" descr="Screen shot 2012-05-25 at 10.40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62" y="2523418"/>
            <a:ext cx="6690331" cy="43345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328" y="1600088"/>
            <a:ext cx="7356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At higher ISO settings, horizon glow from cities 100-200 or more miles</a:t>
            </a:r>
          </a:p>
          <a:p>
            <a:r>
              <a:rPr lang="en-US" dirty="0">
                <a:latin typeface="Arial"/>
                <a:cs typeface="Arial"/>
              </a:rPr>
              <a:t>a</a:t>
            </a:r>
            <a:r>
              <a:rPr lang="en-US" dirty="0" smtClean="0">
                <a:latin typeface="Arial"/>
                <a:cs typeface="Arial"/>
              </a:rPr>
              <a:t>way can be easily picked up by the camera, even if the light domes</a:t>
            </a:r>
          </a:p>
          <a:p>
            <a:r>
              <a:rPr lang="en-US" dirty="0">
                <a:latin typeface="Arial"/>
                <a:cs typeface="Arial"/>
              </a:rPr>
              <a:t>l</a:t>
            </a:r>
            <a:r>
              <a:rPr lang="en-US" dirty="0" smtClean="0">
                <a:latin typeface="Arial"/>
                <a:cs typeface="Arial"/>
              </a:rPr>
              <a:t>ook dim to your eye.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9716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What Time-Lapse Photography </a:t>
            </a:r>
            <a:r>
              <a:rPr lang="en-US" sz="4000" i="1" dirty="0" smtClean="0">
                <a:solidFill>
                  <a:srgbClr val="FF6600"/>
                </a:solidFill>
              </a:rPr>
              <a:t>Isn’t</a:t>
            </a:r>
            <a:endParaRPr lang="en-US" sz="4000" i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</a:t>
            </a:r>
            <a:r>
              <a:rPr lang="en-US" dirty="0"/>
              <a:t>is not </a:t>
            </a:r>
            <a:r>
              <a:rPr lang="en-US" dirty="0" smtClean="0"/>
              <a:t>classical stop</a:t>
            </a:r>
            <a:r>
              <a:rPr lang="en-US" dirty="0"/>
              <a:t>-motion photography.</a:t>
            </a:r>
          </a:p>
          <a:p>
            <a:r>
              <a:rPr lang="en-US" dirty="0"/>
              <a:t>It isn’t slow-</a:t>
            </a:r>
            <a:r>
              <a:rPr lang="en-US" dirty="0" smtClean="0"/>
              <a:t>motion/high-speed </a:t>
            </a:r>
            <a:r>
              <a:rPr lang="en-US" dirty="0"/>
              <a:t>photography.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0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BE4FF"/>
                </a:solidFill>
              </a:rPr>
              <a:t>Weather or Not to Shoot…</a:t>
            </a:r>
            <a:endParaRPr lang="en-US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7202"/>
            <a:ext cx="8229600" cy="143192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 smtClean="0"/>
              <a:t>The Clear Sky Chart home page: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 smtClean="0">
                <a:solidFill>
                  <a:srgbClr val="7BE4FF"/>
                </a:solidFill>
              </a:rPr>
              <a:t>http</a:t>
            </a:r>
            <a:r>
              <a:rPr lang="en-US" b="1" dirty="0">
                <a:solidFill>
                  <a:srgbClr val="7BE4FF"/>
                </a:solidFill>
              </a:rPr>
              <a:t>://</a:t>
            </a:r>
            <a:r>
              <a:rPr lang="en-US" b="1" dirty="0" err="1">
                <a:solidFill>
                  <a:srgbClr val="7BE4FF"/>
                </a:solidFill>
              </a:rPr>
              <a:t>cleardarksky.com</a:t>
            </a:r>
            <a:r>
              <a:rPr lang="en-US" b="1" dirty="0">
                <a:solidFill>
                  <a:srgbClr val="7BE4FF"/>
                </a:solidFill>
              </a:rPr>
              <a:t>/</a:t>
            </a:r>
            <a:r>
              <a:rPr lang="en-US" b="1" dirty="0" err="1">
                <a:solidFill>
                  <a:srgbClr val="7BE4FF"/>
                </a:solidFill>
              </a:rPr>
              <a:t>csk</a:t>
            </a:r>
            <a:r>
              <a:rPr lang="en-US" b="1" dirty="0">
                <a:solidFill>
                  <a:srgbClr val="7BE4FF"/>
                </a:solidFill>
              </a:rPr>
              <a:t>/</a:t>
            </a:r>
          </a:p>
        </p:txBody>
      </p:sp>
      <p:pic>
        <p:nvPicPr>
          <p:cNvPr id="4" name="Picture 3" descr="Screen shot 2012-05-29 at 2.4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76626"/>
            <a:ext cx="9144000" cy="33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51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BE4FF"/>
                </a:solidFill>
              </a:rPr>
              <a:t>‘Advanced’ Night Sky TL Sequences</a:t>
            </a:r>
            <a:endParaRPr lang="en-US" sz="4000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352925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Dolly unit </a:t>
            </a:r>
            <a:r>
              <a:rPr lang="en-US" i="1" dirty="0" smtClean="0">
                <a:solidFill>
                  <a:srgbClr val="FFFF00"/>
                </a:solidFill>
                <a:latin typeface="Arial"/>
                <a:cs typeface="Arial"/>
              </a:rPr>
              <a:t>(e.g., Dynamic Perception Stage Zero Dolly)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Pan/tilt mechanism </a:t>
            </a:r>
            <a:r>
              <a:rPr lang="en-US" i="1" dirty="0" smtClean="0">
                <a:solidFill>
                  <a:srgbClr val="FFFF00"/>
                </a:solidFill>
                <a:latin typeface="Arial"/>
                <a:cs typeface="Arial"/>
              </a:rPr>
              <a:t>(e.g., </a:t>
            </a:r>
            <a:r>
              <a:rPr lang="en-US" i="1" dirty="0" err="1" smtClean="0">
                <a:solidFill>
                  <a:srgbClr val="FFFF00"/>
                </a:solidFill>
                <a:latin typeface="Arial"/>
                <a:cs typeface="Arial"/>
              </a:rPr>
              <a:t>Celestron</a:t>
            </a:r>
            <a:r>
              <a:rPr lang="en-US" i="1" dirty="0" smtClean="0">
                <a:solidFill>
                  <a:srgbClr val="FFFF00"/>
                </a:solidFill>
                <a:latin typeface="Arial"/>
                <a:cs typeface="Arial"/>
              </a:rPr>
              <a:t> “Sky-Watcher”, </a:t>
            </a:r>
            <a:r>
              <a:rPr lang="en-US" i="1" dirty="0" err="1" smtClean="0">
                <a:solidFill>
                  <a:srgbClr val="FFFF00"/>
                </a:solidFill>
                <a:latin typeface="Arial"/>
                <a:cs typeface="Arial"/>
              </a:rPr>
              <a:t>Astrotrac</a:t>
            </a:r>
            <a:r>
              <a:rPr lang="en-US" i="1" dirty="0" smtClean="0">
                <a:solidFill>
                  <a:srgbClr val="FFFF00"/>
                </a:solidFill>
                <a:latin typeface="Arial"/>
                <a:cs typeface="Arial"/>
              </a:rPr>
              <a:t>, or similar)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Batteries! </a:t>
            </a:r>
            <a:r>
              <a:rPr lang="en-US" i="1" dirty="0" smtClean="0">
                <a:solidFill>
                  <a:srgbClr val="FFFF00"/>
                </a:solidFill>
                <a:latin typeface="Arial"/>
                <a:cs typeface="Arial"/>
              </a:rPr>
              <a:t>(for dolly, pan/tilt gear, extra for camera)</a:t>
            </a:r>
          </a:p>
          <a:p>
            <a:endParaRPr lang="en-US" dirty="0"/>
          </a:p>
        </p:txBody>
      </p:sp>
      <p:pic>
        <p:nvPicPr>
          <p:cNvPr id="4" name="Picture 3" descr="IMG_616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12" y="1233401"/>
            <a:ext cx="4014288" cy="3010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12" y="3847284"/>
            <a:ext cx="4014288" cy="301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32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rgbClr val="7BE4FF"/>
                </a:solidFill>
              </a:rPr>
              <a:t>Hyperlapse</a:t>
            </a:r>
            <a:r>
              <a:rPr lang="en-US" sz="4000" dirty="0" smtClean="0">
                <a:solidFill>
                  <a:srgbClr val="7BE4FF"/>
                </a:solidFill>
              </a:rPr>
              <a:t>: put a little motion in your video</a:t>
            </a:r>
            <a:endParaRPr lang="en-US" sz="4000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49" y="1600201"/>
            <a:ext cx="4829175" cy="484672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Dolly Lengths (variable)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Cart speed (~0.22”-0.35” good ballpark for 10-15 second time-lapse video on a 6’ dolly)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Angle (horizontal/traverse, vertical/climb, in between)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Counterweights for tripods if on uneven ground</a:t>
            </a:r>
          </a:p>
        </p:txBody>
      </p:sp>
      <p:pic>
        <p:nvPicPr>
          <p:cNvPr id="4" name="Picture 3" descr="IMG_817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31" y="1285874"/>
            <a:ext cx="3704168" cy="2778126"/>
          </a:xfrm>
          <a:prstGeom prst="rect">
            <a:avLst/>
          </a:prstGeom>
        </p:spPr>
      </p:pic>
      <p:pic>
        <p:nvPicPr>
          <p:cNvPr id="5" name="Picture 4" descr="IMG_736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32" y="4079873"/>
            <a:ext cx="3704168" cy="277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18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7BE4FF"/>
                </a:solidFill>
              </a:rPr>
              <a:t>Hyperlapsing</a:t>
            </a:r>
            <a:endParaRPr lang="en-US" sz="4000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08" y="1318690"/>
            <a:ext cx="4832580" cy="55073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Need some kind of foreground object(s) to work with.</a:t>
            </a:r>
          </a:p>
          <a:p>
            <a:pPr>
              <a:lnSpc>
                <a:spcPct val="100000"/>
              </a:lnSpc>
            </a:pPr>
            <a:endParaRPr lang="en-US" sz="2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Having a dolly with no foreground objects to also move is </a:t>
            </a:r>
            <a:r>
              <a:rPr lang="en-US" sz="2200" dirty="0" err="1" smtClean="0">
                <a:solidFill>
                  <a:srgbClr val="FFFF00"/>
                </a:solidFill>
                <a:latin typeface="Arial"/>
                <a:cs typeface="Arial"/>
              </a:rPr>
              <a:t>kinda</a:t>
            </a: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pointless.</a:t>
            </a:r>
          </a:p>
          <a:p>
            <a:pPr>
              <a:lnSpc>
                <a:spcPct val="100000"/>
              </a:lnSpc>
            </a:pPr>
            <a:endParaRPr lang="en-US" sz="2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The closer the foreground object(s), the more effective it/they are in the time-lapse sequence.</a:t>
            </a:r>
          </a:p>
          <a:p>
            <a:pPr>
              <a:lnSpc>
                <a:spcPct val="100000"/>
              </a:lnSpc>
            </a:pPr>
            <a:endParaRPr lang="en-US" sz="2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Pan/tilt systems can work without foreground objects, but said objects add to the sequence.</a:t>
            </a:r>
          </a:p>
        </p:txBody>
      </p:sp>
      <p:pic>
        <p:nvPicPr>
          <p:cNvPr id="4" name="Picture 3" descr="IMG_808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1111249"/>
            <a:ext cx="3969510" cy="2977134"/>
          </a:xfrm>
          <a:prstGeom prst="rect">
            <a:avLst/>
          </a:prstGeom>
        </p:spPr>
      </p:pic>
      <p:pic>
        <p:nvPicPr>
          <p:cNvPr id="6" name="Gear Wheel Orion LR3 24fp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4488" y="4196248"/>
            <a:ext cx="3969511" cy="26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88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BE4FF"/>
                </a:solidFill>
              </a:rPr>
              <a:t>TL </a:t>
            </a:r>
            <a:r>
              <a:rPr lang="en-US" sz="4000" dirty="0">
                <a:solidFill>
                  <a:srgbClr val="7BE4FF"/>
                </a:solidFill>
              </a:rPr>
              <a:t>L</a:t>
            </a:r>
            <a:r>
              <a:rPr lang="en-US" sz="4000" dirty="0" smtClean="0">
                <a:solidFill>
                  <a:srgbClr val="7BE4FF"/>
                </a:solidFill>
              </a:rPr>
              <a:t>essons Learned</a:t>
            </a:r>
            <a:br>
              <a:rPr lang="en-US" sz="4000" dirty="0" smtClean="0">
                <a:solidFill>
                  <a:srgbClr val="7BE4FF"/>
                </a:solidFill>
              </a:rPr>
            </a:br>
            <a:r>
              <a:rPr lang="en-US" sz="4000" dirty="0" smtClean="0">
                <a:solidFill>
                  <a:srgbClr val="7BE4FF"/>
                </a:solidFill>
              </a:rPr>
              <a:t>(i.e., Experience Teaches…)</a:t>
            </a:r>
            <a:endParaRPr lang="en-US" sz="4000" dirty="0">
              <a:solidFill>
                <a:srgbClr val="7BE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729" y="1781513"/>
            <a:ext cx="5579693" cy="48826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Make sure you have your battery, and/or extra batteries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Make sure all your batteries are fully charged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Make sure you have your tripod(s)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Make sure you have your ‘advanced gear’ together and with you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Make sure you have enough space on your SD card(s)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Make sure SD cards are not locked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Make sure your camera strap is tucked away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Don’t forget </a:t>
            </a:r>
            <a:r>
              <a:rPr lang="en-US" sz="2000" dirty="0" err="1" smtClean="0">
                <a:solidFill>
                  <a:srgbClr val="FFFF00"/>
                </a:solidFill>
              </a:rPr>
              <a:t>handwarmers</a:t>
            </a:r>
            <a:endParaRPr lang="en-US" sz="2000" dirty="0" smtClean="0">
              <a:solidFill>
                <a:srgbClr val="FFFF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Auto-focus – OFF!!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And finally, don’t forget your camera!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4" name="Picture 3" descr="IMG_678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70" y="4470278"/>
            <a:ext cx="3183629" cy="2387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23" y="2061928"/>
            <a:ext cx="3189577" cy="239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9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298"/>
                </a:solidFill>
              </a:rPr>
              <a:t>Post Processing Considerations</a:t>
            </a:r>
            <a:endParaRPr lang="en-US" sz="4000" dirty="0">
              <a:solidFill>
                <a:srgbClr val="FFF2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20" y="1600201"/>
            <a:ext cx="4917834" cy="45259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Brightness/Contrast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White Balance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Noise Reduction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Cropping, resizing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Batch Processing, syncing changes</a:t>
            </a:r>
            <a:endParaRPr lang="en-US" dirty="0"/>
          </a:p>
        </p:txBody>
      </p:sp>
      <p:pic>
        <p:nvPicPr>
          <p:cNvPr id="6" name="Picture 5" descr="Seneca Shadows Milky Way PrePos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08" y="1387550"/>
            <a:ext cx="4097592" cy="2713990"/>
          </a:xfrm>
          <a:prstGeom prst="rect">
            <a:avLst/>
          </a:prstGeom>
        </p:spPr>
      </p:pic>
      <p:pic>
        <p:nvPicPr>
          <p:cNvPr id="7" name="Picture 6" descr="Seneca Shadows 7-104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08" y="4104226"/>
            <a:ext cx="4097592" cy="27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2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298"/>
                </a:solidFill>
              </a:rPr>
              <a:t>Post Processing Software Options</a:t>
            </a:r>
            <a:endParaRPr lang="en-US" sz="4000" dirty="0">
              <a:solidFill>
                <a:srgbClr val="FFF2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67" y="1673821"/>
            <a:ext cx="4035878" cy="489660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Lightroom</a:t>
            </a:r>
            <a:endParaRPr lang="en-US" dirty="0" smtClean="0"/>
          </a:p>
          <a:p>
            <a:r>
              <a:rPr lang="en-US" dirty="0" err="1" smtClean="0"/>
              <a:t>LRTimelapse</a:t>
            </a:r>
            <a:endParaRPr lang="en-US" dirty="0" smtClean="0"/>
          </a:p>
          <a:p>
            <a:r>
              <a:rPr lang="en-US" dirty="0" smtClean="0"/>
              <a:t>Adobe After Effects</a:t>
            </a:r>
          </a:p>
          <a:p>
            <a:r>
              <a:rPr lang="en-US" dirty="0" smtClean="0"/>
              <a:t>Photoshop</a:t>
            </a:r>
          </a:p>
          <a:p>
            <a:r>
              <a:rPr lang="en-US" dirty="0" smtClean="0"/>
              <a:t>GIMP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batch processing is difficult to achieve</a:t>
            </a:r>
          </a:p>
          <a:p>
            <a:r>
              <a:rPr lang="en-US" dirty="0" err="1" smtClean="0"/>
              <a:t>Paintshop</a:t>
            </a:r>
            <a:r>
              <a:rPr lang="en-US" dirty="0" smtClean="0"/>
              <a:t> Pro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Unsure about batch processing options</a:t>
            </a:r>
          </a:p>
        </p:txBody>
      </p:sp>
      <p:pic>
        <p:nvPicPr>
          <p:cNvPr id="4" name="Picture 3" descr="Lightroom GUI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54" y="1895684"/>
            <a:ext cx="5335846" cy="32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61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298"/>
                </a:solidFill>
              </a:rPr>
              <a:t>You Have Your Photos – Now </a:t>
            </a:r>
            <a:r>
              <a:rPr lang="en-US" sz="4000" dirty="0" err="1" smtClean="0">
                <a:solidFill>
                  <a:srgbClr val="FFF298"/>
                </a:solidFill>
              </a:rPr>
              <a:t>What?Putting</a:t>
            </a:r>
            <a:r>
              <a:rPr lang="en-US" sz="4000" dirty="0" smtClean="0">
                <a:solidFill>
                  <a:srgbClr val="FFF298"/>
                </a:solidFill>
              </a:rPr>
              <a:t> It All Together</a:t>
            </a:r>
            <a:endParaRPr lang="en-US" sz="4000" dirty="0">
              <a:solidFill>
                <a:srgbClr val="FFF2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26"/>
            <a:ext cx="8229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Time Lapse Assembler (for Macs; very basic, no transitions, music syncing,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iMovie (Mac) or Windows Movie Maker</a:t>
            </a:r>
          </a:p>
          <a:p>
            <a:pPr>
              <a:lnSpc>
                <a:spcPct val="100000"/>
              </a:lnSpc>
            </a:pPr>
            <a:r>
              <a:rPr lang="en-US" dirty="0" err="1" smtClean="0"/>
              <a:t>Quicktime</a:t>
            </a:r>
            <a:r>
              <a:rPr lang="en-US" dirty="0" smtClean="0"/>
              <a:t> 7 </a:t>
            </a:r>
            <a:r>
              <a:rPr lang="en-US" i="1" dirty="0" smtClean="0"/>
              <a:t>(</a:t>
            </a:r>
            <a:r>
              <a:rPr lang="en-US" i="1" dirty="0" err="1" smtClean="0">
                <a:solidFill>
                  <a:srgbClr val="FF0000"/>
                </a:solidFill>
              </a:rPr>
              <a:t>Quicktime</a:t>
            </a:r>
            <a:r>
              <a:rPr lang="en-US" i="1" dirty="0" smtClean="0">
                <a:solidFill>
                  <a:srgbClr val="FF0000"/>
                </a:solidFill>
              </a:rPr>
              <a:t> X is NOT backward compatible!!!</a:t>
            </a:r>
            <a:r>
              <a:rPr lang="en-US" i="1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US" dirty="0" err="1" smtClean="0"/>
              <a:t>VirtualDub</a:t>
            </a:r>
            <a:r>
              <a:rPr lang="en-US" dirty="0" smtClean="0"/>
              <a:t> (Windows)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Adobe Premiere Pro or Elements (</a:t>
            </a:r>
            <a:r>
              <a:rPr lang="en-US" dirty="0" err="1" smtClean="0"/>
              <a:t>expennnsive</a:t>
            </a:r>
            <a:r>
              <a:rPr lang="en-US" dirty="0" smtClean="0"/>
              <a:t>!)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Final Cut Pro (somewhat expensive)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98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298"/>
                </a:solidFill>
              </a:rPr>
              <a:t>Music Resources</a:t>
            </a:r>
            <a:endParaRPr lang="en-US" dirty="0">
              <a:solidFill>
                <a:srgbClr val="FFF2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2409"/>
            <a:ext cx="8229600" cy="53724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err="1" smtClean="0"/>
              <a:t>Vimeo</a:t>
            </a:r>
            <a:r>
              <a:rPr lang="en-US" dirty="0" smtClean="0"/>
              <a:t> Music Store (~$2/song </a:t>
            </a:r>
            <a:r>
              <a:rPr lang="en-US" dirty="0" err="1" smtClean="0"/>
              <a:t>ave</a:t>
            </a:r>
            <a:r>
              <a:rPr lang="en-US" dirty="0" smtClean="0"/>
              <a:t>, includes single use license)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Free Music Archive (</a:t>
            </a:r>
            <a:r>
              <a:rPr lang="en-US" dirty="0" err="1" smtClean="0"/>
              <a:t>freemusicarchive.org</a:t>
            </a:r>
            <a:r>
              <a:rPr lang="en-US" dirty="0" smtClean="0"/>
              <a:t>; licensing varies)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err="1" smtClean="0"/>
              <a:t>Soundcloud</a:t>
            </a:r>
            <a:r>
              <a:rPr lang="en-US" dirty="0" smtClean="0"/>
              <a:t> (</a:t>
            </a:r>
            <a:r>
              <a:rPr lang="en-US" dirty="0" err="1" smtClean="0"/>
              <a:t>soundcloud.com</a:t>
            </a:r>
            <a:r>
              <a:rPr lang="en-US" dirty="0" smtClean="0"/>
              <a:t>; requires registration)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Production Music (</a:t>
            </a:r>
            <a:r>
              <a:rPr lang="en-US" dirty="0" err="1" smtClean="0"/>
              <a:t>freeplaymusic.com</a:t>
            </a:r>
            <a:r>
              <a:rPr lang="en-US" dirty="0" smtClean="0"/>
              <a:t>; licenses </a:t>
            </a:r>
            <a:r>
              <a:rPr lang="en-US" b="1" i="1" dirty="0" smtClean="0"/>
              <a:t>expensive</a:t>
            </a:r>
            <a:r>
              <a:rPr lang="en-US" dirty="0" smtClean="0"/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FF"/>
                </a:solidFill>
              </a:rPr>
              <a:t>Simon Wilkinson (</a:t>
            </a:r>
            <a:r>
              <a:rPr lang="en-US" dirty="0" err="1" smtClean="0">
                <a:solidFill>
                  <a:srgbClr val="FFFFFF"/>
                </a:solidFill>
              </a:rPr>
              <a:t>bluemask.com</a:t>
            </a:r>
            <a:r>
              <a:rPr lang="en-US" dirty="0" smtClean="0">
                <a:solidFill>
                  <a:srgbClr val="FFFFFF"/>
                </a:solidFill>
              </a:rPr>
              <a:t>; ~$15 US/song track with single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use license)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err="1" smtClean="0"/>
              <a:t>Musicloops.com</a:t>
            </a:r>
            <a:r>
              <a:rPr lang="en-US" dirty="0" smtClean="0"/>
              <a:t> (</a:t>
            </a:r>
            <a:r>
              <a:rPr lang="en-US" dirty="0" err="1" smtClean="0"/>
              <a:t>kinda</a:t>
            </a:r>
            <a:r>
              <a:rPr lang="en-US" dirty="0" smtClean="0"/>
              <a:t> expensive at $10-50, royalty free)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FF"/>
                </a:solidFill>
              </a:rPr>
              <a:t>Bands with whom you are friends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3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298"/>
                </a:solidFill>
              </a:rPr>
              <a:t>Music Resources</a:t>
            </a:r>
            <a:endParaRPr lang="en-US" dirty="0">
              <a:solidFill>
                <a:srgbClr val="FFF2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2409"/>
            <a:ext cx="8229600" cy="53724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rgbClr val="FFFF00"/>
                </a:solidFill>
              </a:rPr>
              <a:t>Vimeo</a:t>
            </a:r>
            <a:r>
              <a:rPr lang="en-US" dirty="0" smtClean="0">
                <a:solidFill>
                  <a:srgbClr val="FFFF00"/>
                </a:solidFill>
              </a:rPr>
              <a:t> Music Store (~$2/song </a:t>
            </a:r>
            <a:r>
              <a:rPr lang="en-US" dirty="0" err="1" smtClean="0">
                <a:solidFill>
                  <a:srgbClr val="FFFF00"/>
                </a:solidFill>
              </a:rPr>
              <a:t>ave</a:t>
            </a:r>
            <a:r>
              <a:rPr lang="en-US" dirty="0" smtClean="0">
                <a:solidFill>
                  <a:srgbClr val="FFFF00"/>
                </a:solidFill>
              </a:rPr>
              <a:t>, includes single use license)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Free Music Archive (</a:t>
            </a:r>
            <a:r>
              <a:rPr lang="en-US" dirty="0" err="1" smtClean="0"/>
              <a:t>freemusicarchive.org</a:t>
            </a:r>
            <a:r>
              <a:rPr lang="en-US" dirty="0" smtClean="0"/>
              <a:t>; licensing varies)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err="1" smtClean="0"/>
              <a:t>Soundcloud</a:t>
            </a:r>
            <a:r>
              <a:rPr lang="en-US" dirty="0" smtClean="0"/>
              <a:t> (</a:t>
            </a:r>
            <a:r>
              <a:rPr lang="en-US" dirty="0" err="1" smtClean="0"/>
              <a:t>soundcloud.com</a:t>
            </a:r>
            <a:r>
              <a:rPr lang="en-US" dirty="0" smtClean="0"/>
              <a:t>; requires registration)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Production Music (</a:t>
            </a:r>
            <a:r>
              <a:rPr lang="en-US" dirty="0" err="1" smtClean="0"/>
              <a:t>freeplaymusic.com</a:t>
            </a:r>
            <a:r>
              <a:rPr lang="en-US" dirty="0" smtClean="0"/>
              <a:t>; licenses </a:t>
            </a:r>
            <a:r>
              <a:rPr lang="en-US" b="1" i="1" dirty="0" smtClean="0"/>
              <a:t>expensive</a:t>
            </a:r>
            <a:r>
              <a:rPr lang="en-US" dirty="0" smtClean="0"/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00"/>
                </a:solidFill>
              </a:rPr>
              <a:t>Simon Wilkinson (</a:t>
            </a:r>
            <a:r>
              <a:rPr lang="en-US" dirty="0" err="1" smtClean="0">
                <a:solidFill>
                  <a:srgbClr val="FFFF00"/>
                </a:solidFill>
              </a:rPr>
              <a:t>bluemask.com</a:t>
            </a:r>
            <a:r>
              <a:rPr lang="en-US" dirty="0" smtClean="0">
                <a:solidFill>
                  <a:srgbClr val="FFFF00"/>
                </a:solidFill>
              </a:rPr>
              <a:t>; ~$15 US/song track with single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use license)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err="1" smtClean="0"/>
              <a:t>Musicloops.com</a:t>
            </a:r>
            <a:r>
              <a:rPr lang="en-US" dirty="0" smtClean="0"/>
              <a:t> (</a:t>
            </a:r>
            <a:r>
              <a:rPr lang="en-US" dirty="0" err="1" smtClean="0"/>
              <a:t>kinda</a:t>
            </a:r>
            <a:r>
              <a:rPr lang="en-US" dirty="0" smtClean="0"/>
              <a:t> expensive at $10-50, royalty free)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FFFF00"/>
                </a:solidFill>
              </a:rPr>
              <a:t>Bands with whom you are friends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45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Time-lapse Technical Nitpick</a:t>
            </a:r>
            <a:endParaRPr lang="en-US" sz="4000" i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 smtClean="0"/>
              <a:t>If you want to be grammatically correct, it’s “time-lapse”, not “</a:t>
            </a:r>
            <a:r>
              <a:rPr lang="en-US" dirty="0" err="1" smtClean="0"/>
              <a:t>timelapse</a:t>
            </a:r>
            <a:r>
              <a:rPr lang="en-US" dirty="0" smtClean="0"/>
              <a:t>” or “time lapse”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092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298"/>
                </a:solidFill>
              </a:rPr>
              <a:t>Video Sharing Resources</a:t>
            </a:r>
            <a:endParaRPr lang="en-US" dirty="0">
              <a:solidFill>
                <a:srgbClr val="FFF2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Youtube</a:t>
            </a:r>
            <a:r>
              <a:rPr lang="en-US" dirty="0" smtClean="0"/>
              <a:t> </a:t>
            </a:r>
            <a:r>
              <a:rPr lang="en-US" i="1" dirty="0" smtClean="0"/>
              <a:t>- very popular, wide distribution</a:t>
            </a:r>
          </a:p>
          <a:p>
            <a:pPr>
              <a:lnSpc>
                <a:spcPct val="110000"/>
              </a:lnSpc>
            </a:pPr>
            <a:r>
              <a:rPr lang="en-US" b="1" dirty="0" err="1" smtClean="0"/>
              <a:t>Vimeo</a:t>
            </a:r>
            <a:r>
              <a:rPr lang="en-US" dirty="0" smtClean="0"/>
              <a:t> </a:t>
            </a:r>
            <a:r>
              <a:rPr lang="en-US" i="1" dirty="0" smtClean="0"/>
              <a:t>- wide distribution, quality better than </a:t>
            </a:r>
            <a:r>
              <a:rPr lang="en-US" i="1" dirty="0" err="1" smtClean="0"/>
              <a:t>youtube</a:t>
            </a:r>
            <a:r>
              <a:rPr lang="en-US" i="1" dirty="0" smtClean="0"/>
              <a:t> but not as popular; for the more ‘discerning’ individual </a:t>
            </a:r>
          </a:p>
          <a:p>
            <a:r>
              <a:rPr lang="en-US" b="1" dirty="0" smtClean="0"/>
              <a:t>Flickr</a:t>
            </a:r>
            <a:r>
              <a:rPr lang="en-US" dirty="0" smtClean="0"/>
              <a:t> </a:t>
            </a:r>
            <a:r>
              <a:rPr lang="en-US" i="1" dirty="0" smtClean="0"/>
              <a:t>- limited distribution</a:t>
            </a:r>
          </a:p>
          <a:p>
            <a:r>
              <a:rPr lang="en-US" b="1" dirty="0" smtClean="0"/>
              <a:t>Facebook</a:t>
            </a:r>
            <a:r>
              <a:rPr lang="en-US" dirty="0" smtClean="0"/>
              <a:t> </a:t>
            </a:r>
            <a:r>
              <a:rPr lang="en-US" i="1" dirty="0" smtClean="0"/>
              <a:t>- limited distribution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58175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298"/>
                </a:solidFill>
              </a:rPr>
              <a:t>Misc</a:t>
            </a:r>
            <a:r>
              <a:rPr lang="en-US" dirty="0" smtClean="0">
                <a:solidFill>
                  <a:srgbClr val="FFF298"/>
                </a:solidFill>
              </a:rPr>
              <a:t> Resources</a:t>
            </a:r>
            <a:endParaRPr lang="en-US" dirty="0">
              <a:solidFill>
                <a:srgbClr val="FFF2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i="1" dirty="0" smtClean="0">
                <a:solidFill>
                  <a:srgbClr val="64FF57"/>
                </a:solidFill>
              </a:rPr>
              <a:t>Time-lapse Photography </a:t>
            </a:r>
            <a:r>
              <a:rPr lang="en-US" dirty="0" smtClean="0"/>
              <a:t>– Ryan </a:t>
            </a:r>
            <a:r>
              <a:rPr lang="en-US" dirty="0" err="1" smtClean="0"/>
              <a:t>Chylinski</a:t>
            </a:r>
            <a:r>
              <a:rPr lang="en-US" dirty="0" smtClean="0"/>
              <a:t> ($15 </a:t>
            </a:r>
            <a:r>
              <a:rPr lang="en-US" dirty="0" err="1" smtClean="0"/>
              <a:t>pdf</a:t>
            </a:r>
            <a:r>
              <a:rPr lang="en-US" dirty="0" smtClean="0"/>
              <a:t> download at </a:t>
            </a:r>
            <a:r>
              <a:rPr lang="en-US" dirty="0" err="1" smtClean="0"/>
              <a:t>LearnTimelapse.com</a:t>
            </a:r>
            <a:r>
              <a:rPr lang="en-US" dirty="0" smtClean="0"/>
              <a:t>)</a:t>
            </a:r>
          </a:p>
          <a:p>
            <a:pPr>
              <a:lnSpc>
                <a:spcPct val="110000"/>
              </a:lnSpc>
            </a:pPr>
            <a:r>
              <a:rPr lang="en-US" i="1" dirty="0" err="1" smtClean="0">
                <a:solidFill>
                  <a:srgbClr val="64FF57"/>
                </a:solidFill>
              </a:rPr>
              <a:t>Timelapse</a:t>
            </a:r>
            <a:r>
              <a:rPr lang="en-US" i="1" dirty="0" smtClean="0">
                <a:solidFill>
                  <a:srgbClr val="64FF57"/>
                </a:solidFill>
              </a:rPr>
              <a:t> – An Introduction to Still Photographs in Motion </a:t>
            </a:r>
            <a:r>
              <a:rPr lang="en-US" dirty="0" smtClean="0"/>
              <a:t>– Dave </a:t>
            </a:r>
            <a:r>
              <a:rPr lang="en-US" dirty="0" err="1" smtClean="0"/>
              <a:t>Delnea</a:t>
            </a:r>
            <a:r>
              <a:rPr lang="en-US" dirty="0" smtClean="0"/>
              <a:t> ($5 </a:t>
            </a:r>
            <a:r>
              <a:rPr lang="en-US" dirty="0" err="1" smtClean="0"/>
              <a:t>pdf</a:t>
            </a:r>
            <a:r>
              <a:rPr lang="en-US" dirty="0" smtClean="0"/>
              <a:t> download at </a:t>
            </a:r>
            <a:r>
              <a:rPr lang="en-US" dirty="0" err="1" smtClean="0"/>
              <a:t>craftandvision.com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FFFF00"/>
                </a:solidFill>
                <a:latin typeface="Baskerville"/>
                <a:cs typeface="Baskerville"/>
              </a:rPr>
              <a:t>$4 if you use TIME4 </a:t>
            </a:r>
            <a:r>
              <a:rPr lang="en-US" i="1" dirty="0" smtClean="0">
                <a:solidFill>
                  <a:srgbClr val="FFFF00"/>
                </a:solidFill>
                <a:latin typeface="Baskerville"/>
                <a:cs typeface="Baskerville"/>
              </a:rPr>
              <a:t>before</a:t>
            </a:r>
            <a:r>
              <a:rPr lang="en-US" dirty="0" smtClean="0">
                <a:solidFill>
                  <a:srgbClr val="FFFF00"/>
                </a:solidFill>
                <a:latin typeface="Baskerville"/>
                <a:cs typeface="Baskerville"/>
              </a:rPr>
              <a:t> March 23</a:t>
            </a:r>
            <a:r>
              <a:rPr lang="en-US" baseline="30000" dirty="0" smtClean="0">
                <a:solidFill>
                  <a:srgbClr val="FFFF00"/>
                </a:solidFill>
                <a:latin typeface="Baskerville"/>
                <a:cs typeface="Baskerville"/>
              </a:rPr>
              <a:t>rd</a:t>
            </a:r>
            <a:r>
              <a:rPr lang="en-US" dirty="0" smtClean="0">
                <a:solidFill>
                  <a:srgbClr val="FFFF00"/>
                </a:solidFill>
                <a:latin typeface="Baskerville"/>
                <a:cs typeface="Baskerville"/>
              </a:rPr>
              <a:t>, though</a:t>
            </a:r>
            <a:r>
              <a:rPr lang="en-US" dirty="0" smtClean="0"/>
              <a:t>)</a:t>
            </a:r>
          </a:p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rgbClr val="FF6666"/>
                </a:solidFill>
              </a:rPr>
              <a:t>Timescapes</a:t>
            </a:r>
            <a:r>
              <a:rPr lang="en-US" dirty="0" smtClean="0">
                <a:solidFill>
                  <a:srgbClr val="FF6666"/>
                </a:solidFill>
              </a:rPr>
              <a:t> Digital Time-lapse forum (</a:t>
            </a:r>
            <a:r>
              <a:rPr lang="en-US" dirty="0" err="1" smtClean="0">
                <a:solidFill>
                  <a:srgbClr val="FF6666"/>
                </a:solidFill>
              </a:rPr>
              <a:t>forum.timescapes.org</a:t>
            </a:r>
            <a:r>
              <a:rPr lang="en-US" dirty="0" smtClean="0">
                <a:solidFill>
                  <a:srgbClr val="FF6666"/>
                </a:solidFill>
              </a:rPr>
              <a:t>/)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6600"/>
                </a:solidFill>
              </a:rPr>
              <a:t>Kessler Filmmaker Tools (</a:t>
            </a:r>
            <a:r>
              <a:rPr lang="en-US" dirty="0" err="1" smtClean="0">
                <a:solidFill>
                  <a:srgbClr val="FF6600"/>
                </a:solidFill>
              </a:rPr>
              <a:t>kesslercrane.com</a:t>
            </a:r>
            <a:r>
              <a:rPr lang="en-US" dirty="0" smtClean="0">
                <a:solidFill>
                  <a:srgbClr val="FF6600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7BE4FF"/>
                </a:solidFill>
              </a:rPr>
              <a:t>Dynamic Perception dollies and controllers (</a:t>
            </a:r>
            <a:r>
              <a:rPr lang="en-US" dirty="0" err="1" smtClean="0">
                <a:solidFill>
                  <a:srgbClr val="7BE4FF"/>
                </a:solidFill>
              </a:rPr>
              <a:t>dynamicperception.com</a:t>
            </a:r>
            <a:r>
              <a:rPr lang="en-US" dirty="0" smtClean="0">
                <a:solidFill>
                  <a:srgbClr val="7BE4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5707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298"/>
                </a:solidFill>
              </a:rPr>
              <a:t>Online Resources</a:t>
            </a:r>
            <a:endParaRPr lang="en-US" dirty="0">
              <a:solidFill>
                <a:srgbClr val="FFF2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Facebook Groups – </a:t>
            </a:r>
            <a:r>
              <a:rPr lang="en-US" i="1" dirty="0" smtClean="0"/>
              <a:t>We Love </a:t>
            </a:r>
            <a:r>
              <a:rPr lang="en-US" i="1" dirty="0" err="1" smtClean="0"/>
              <a:t>Timelapse</a:t>
            </a:r>
            <a:r>
              <a:rPr lang="en-US" i="1" dirty="0" smtClean="0"/>
              <a:t> </a:t>
            </a:r>
            <a:r>
              <a:rPr lang="en-US" dirty="0" smtClean="0"/>
              <a:t>and</a:t>
            </a:r>
            <a:r>
              <a:rPr lang="en-US" i="1" dirty="0" smtClean="0"/>
              <a:t> Time-Lapse Photography</a:t>
            </a:r>
            <a:endParaRPr lang="en-US" dirty="0" smtClean="0"/>
          </a:p>
          <a:p>
            <a:r>
              <a:rPr lang="en-US" dirty="0" smtClean="0"/>
              <a:t>LinkedIn group – </a:t>
            </a:r>
            <a:r>
              <a:rPr lang="en-US" i="1" dirty="0" smtClean="0"/>
              <a:t>Time Lapse Photography</a:t>
            </a:r>
            <a:endParaRPr lang="en-US" dirty="0" smtClean="0"/>
          </a:p>
          <a:p>
            <a:r>
              <a:rPr lang="en-US" dirty="0" err="1" smtClean="0"/>
              <a:t>Vimeo.com</a:t>
            </a:r>
            <a:r>
              <a:rPr lang="en-US" dirty="0" smtClean="0"/>
              <a:t> – has a number of time-lapse groups and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33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298"/>
                </a:solidFill>
              </a:rPr>
              <a:t>Inspirational Resources</a:t>
            </a:r>
            <a:endParaRPr lang="en-US" dirty="0">
              <a:solidFill>
                <a:srgbClr val="FFF2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305615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00"/>
                </a:solidFill>
              </a:rPr>
              <a:t>Randy Halverson’s videos (</a:t>
            </a:r>
            <a:r>
              <a:rPr lang="en-US" dirty="0" err="1" smtClean="0">
                <a:solidFill>
                  <a:srgbClr val="FFFF00"/>
                </a:solidFill>
              </a:rPr>
              <a:t>dakotalapse.com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6666"/>
                </a:solidFill>
              </a:rPr>
              <a:t>Tom Lowe’s </a:t>
            </a:r>
            <a:r>
              <a:rPr lang="en-US" i="1" dirty="0" err="1" smtClean="0">
                <a:solidFill>
                  <a:srgbClr val="FF6666"/>
                </a:solidFill>
              </a:rPr>
              <a:t>Timescapes</a:t>
            </a:r>
            <a:r>
              <a:rPr lang="en-US" dirty="0" smtClean="0">
                <a:solidFill>
                  <a:srgbClr val="FF6666"/>
                </a:solidFill>
              </a:rPr>
              <a:t> (</a:t>
            </a:r>
            <a:r>
              <a:rPr lang="en-US" dirty="0" err="1" smtClean="0">
                <a:solidFill>
                  <a:srgbClr val="FF6666"/>
                </a:solidFill>
              </a:rPr>
              <a:t>timescapes.org</a:t>
            </a:r>
            <a:r>
              <a:rPr lang="en-US" dirty="0" smtClean="0">
                <a:solidFill>
                  <a:srgbClr val="FF6666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64FF57"/>
                </a:solidFill>
              </a:rPr>
              <a:t>Norwegian </a:t>
            </a:r>
            <a:r>
              <a:rPr lang="en-US" dirty="0" err="1" smtClean="0">
                <a:solidFill>
                  <a:srgbClr val="64FF57"/>
                </a:solidFill>
              </a:rPr>
              <a:t>Terje</a:t>
            </a:r>
            <a:r>
              <a:rPr lang="en-US" dirty="0" smtClean="0">
                <a:solidFill>
                  <a:srgbClr val="64FF57"/>
                </a:solidFill>
              </a:rPr>
              <a:t> </a:t>
            </a:r>
            <a:r>
              <a:rPr lang="en-US" dirty="0" err="1" smtClean="0">
                <a:solidFill>
                  <a:srgbClr val="64FF57"/>
                </a:solidFill>
              </a:rPr>
              <a:t>Sorgjerd</a:t>
            </a:r>
            <a:r>
              <a:rPr lang="en-US" dirty="0" smtClean="0">
                <a:solidFill>
                  <a:srgbClr val="64FF57"/>
                </a:solidFill>
              </a:rPr>
              <a:t> (</a:t>
            </a:r>
            <a:r>
              <a:rPr lang="en-US" dirty="0" err="1" smtClean="0">
                <a:solidFill>
                  <a:srgbClr val="64FF57"/>
                </a:solidFill>
              </a:rPr>
              <a:t>vimeo.com</a:t>
            </a:r>
            <a:r>
              <a:rPr lang="en-US" dirty="0" smtClean="0">
                <a:solidFill>
                  <a:srgbClr val="64FF57"/>
                </a:solidFill>
              </a:rPr>
              <a:t>/</a:t>
            </a:r>
            <a:r>
              <a:rPr lang="en-US" dirty="0" err="1" smtClean="0">
                <a:solidFill>
                  <a:srgbClr val="64FF57"/>
                </a:solidFill>
              </a:rPr>
              <a:t>terjes</a:t>
            </a:r>
            <a:r>
              <a:rPr lang="en-US" dirty="0" smtClean="0">
                <a:solidFill>
                  <a:srgbClr val="64FF57"/>
                </a:solidFill>
              </a:rPr>
              <a:t> and </a:t>
            </a:r>
            <a:r>
              <a:rPr lang="en-US" dirty="0" err="1" smtClean="0">
                <a:solidFill>
                  <a:srgbClr val="64FF57"/>
                </a:solidFill>
              </a:rPr>
              <a:t>facebook.com</a:t>
            </a:r>
            <a:r>
              <a:rPr lang="en-US" dirty="0" smtClean="0">
                <a:solidFill>
                  <a:srgbClr val="64FF57"/>
                </a:solidFill>
              </a:rPr>
              <a:t>/</a:t>
            </a:r>
            <a:r>
              <a:rPr lang="en-US" dirty="0" err="1" smtClean="0">
                <a:solidFill>
                  <a:srgbClr val="64FF57"/>
                </a:solidFill>
              </a:rPr>
              <a:t>TSOPhotography</a:t>
            </a:r>
            <a:r>
              <a:rPr lang="en-US" dirty="0" smtClean="0">
                <a:solidFill>
                  <a:srgbClr val="64FF57"/>
                </a:solidFill>
              </a:rPr>
              <a:t>)</a:t>
            </a:r>
          </a:p>
          <a:p>
            <a:endParaRPr lang="en-US" dirty="0">
              <a:solidFill>
                <a:srgbClr val="64FF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51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K2_8774-jupiter in arc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1584"/>
            <a:ext cx="9144000" cy="6056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675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Arial"/>
                <a:cs typeface="Arial"/>
              </a:rPr>
              <a:t>“Making </a:t>
            </a:r>
            <a:r>
              <a:rPr lang="en-US" sz="2400" i="1" dirty="0">
                <a:latin typeface="Arial"/>
                <a:cs typeface="Arial"/>
              </a:rPr>
              <a:t>fantastic imagery is infinitely more about using your brain and creativity than it is about the tools and equipment you have at your </a:t>
            </a:r>
            <a:r>
              <a:rPr lang="en-US" sz="2400" i="1" dirty="0" smtClean="0">
                <a:latin typeface="Arial"/>
                <a:cs typeface="Arial"/>
              </a:rPr>
              <a:t>disposal.”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– </a:t>
            </a:r>
            <a:endParaRPr lang="en-US" sz="24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adventure </a:t>
            </a:r>
            <a:r>
              <a:rPr lang="en-US" sz="2400" dirty="0">
                <a:latin typeface="Arial"/>
                <a:cs typeface="Arial"/>
              </a:rPr>
              <a:t>photographer Corey Rich</a:t>
            </a:r>
          </a:p>
        </p:txBody>
      </p:sp>
    </p:spTree>
    <p:extLst>
      <p:ext uri="{BB962C8B-B14F-4D97-AF65-F5344CB8AC3E}">
        <p14:creationId xmlns:p14="http://schemas.microsoft.com/office/powerpoint/2010/main" val="762931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FFFF"/>
                </a:solidFill>
              </a:rPr>
              <a:t>Brief History of Time-lapse Photography</a:t>
            </a:r>
            <a:endParaRPr lang="en-US" sz="3600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83" y="1381125"/>
            <a:ext cx="5759749" cy="51435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In 1872, </a:t>
            </a:r>
            <a:r>
              <a:rPr lang="en-US" dirty="0" err="1" smtClean="0"/>
              <a:t>Eadweard</a:t>
            </a:r>
            <a:r>
              <a:rPr lang="en-US" dirty="0" smtClean="0"/>
              <a:t> Muybridge, landscape and war photographer, was hired to settle a bet on whether or not all four of a horse’s hoofs left ground at same time while on a trot.</a:t>
            </a:r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It took him five years to </a:t>
            </a:r>
            <a:r>
              <a:rPr lang="en-US" dirty="0"/>
              <a:t>developed a technique and </a:t>
            </a:r>
            <a:r>
              <a:rPr lang="en-US" dirty="0" smtClean="0"/>
              <a:t>the equipment </a:t>
            </a:r>
            <a:r>
              <a:rPr lang="en-US" dirty="0"/>
              <a:t>that allowed him to quickly capture multiple image frames </a:t>
            </a:r>
            <a:r>
              <a:rPr lang="en-US" dirty="0" smtClean="0"/>
              <a:t>sequentially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After </a:t>
            </a:r>
            <a:r>
              <a:rPr lang="en-US" dirty="0"/>
              <a:t>many trials and errors, </a:t>
            </a:r>
            <a:r>
              <a:rPr lang="en-US" dirty="0" smtClean="0"/>
              <a:t>in 1878 captured </a:t>
            </a:r>
            <a:r>
              <a:rPr lang="en-US" dirty="0"/>
              <a:t>one frame demonstrating conclusively that all four hooves of a horse were fully airborne during a trot. </a:t>
            </a: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</p:txBody>
      </p:sp>
      <p:pic>
        <p:nvPicPr>
          <p:cNvPr id="10" name="Picture 9" descr="Muybridge_race_horse_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32" y="1884429"/>
            <a:ext cx="3107468" cy="2071645"/>
          </a:xfrm>
          <a:prstGeom prst="rect">
            <a:avLst/>
          </a:prstGeom>
        </p:spPr>
      </p:pic>
      <p:pic>
        <p:nvPicPr>
          <p:cNvPr id="11" name="Picture 10" descr="Muybridge_Buffalo_gallop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32" y="3956074"/>
            <a:ext cx="3107468" cy="19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179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FFFF"/>
                </a:solidFill>
              </a:rPr>
              <a:t>Brief History of Time-lapse Photography</a:t>
            </a:r>
            <a:endParaRPr lang="en-US" sz="3600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02" y="1299725"/>
            <a:ext cx="5763590" cy="54690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 smtClean="0"/>
              <a:t>Muybridge </a:t>
            </a:r>
            <a:r>
              <a:rPr lang="en-US" sz="2000" dirty="0"/>
              <a:t>continued studying animal and human locomotion with his banks of cameras for the University of Pennsylvania, shooting over 100,000 images in the mid 1880s</a:t>
            </a:r>
            <a:r>
              <a:rPr lang="en-US" sz="2000" dirty="0" smtClean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 smtClean="0"/>
              <a:t>Time-lapse as a separate technique, however, did not appear for another decade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 smtClean="0"/>
          </a:p>
          <a:p>
            <a:pPr>
              <a:lnSpc>
                <a:spcPct val="100000"/>
              </a:lnSpc>
            </a:pPr>
            <a:r>
              <a:rPr lang="en-US" sz="2000" dirty="0" smtClean="0"/>
              <a:t>In 1898 German botanist Wilhelm </a:t>
            </a:r>
            <a:r>
              <a:rPr lang="en-US" sz="2000" dirty="0" err="1" smtClean="0"/>
              <a:t>Pfeffer</a:t>
            </a:r>
            <a:r>
              <a:rPr lang="en-US" sz="2000" dirty="0" smtClean="0"/>
              <a:t> re-imagined Muybridge’s work and created the first time-lapse film of a tulip plant opening. This was the first time one could witness something that happens over a numbingly long period of time occur in just a few seconds.</a:t>
            </a:r>
          </a:p>
        </p:txBody>
      </p:sp>
      <p:pic>
        <p:nvPicPr>
          <p:cNvPr id="7" name="Green Bank Guest House Day Lil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7308" y="2539698"/>
            <a:ext cx="3396691" cy="22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60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Classic TL Subjects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7464"/>
            <a:ext cx="5193948" cy="57905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7BE4FF"/>
                </a:solidFill>
              </a:rPr>
              <a:t>Clouds, weather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6600"/>
                </a:solidFill>
              </a:rPr>
              <a:t>Traffic (car, city, boat, airport activity, </a:t>
            </a:r>
            <a:r>
              <a:rPr lang="en-US" dirty="0" err="1" smtClean="0">
                <a:solidFill>
                  <a:srgbClr val="FF6600"/>
                </a:solidFill>
              </a:rPr>
              <a:t>etc</a:t>
            </a:r>
            <a:r>
              <a:rPr lang="en-US" dirty="0" smtClean="0">
                <a:solidFill>
                  <a:srgbClr val="FF6600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7BE4FF"/>
                </a:solidFill>
              </a:rPr>
              <a:t>People (individuals, groups, crowds, downtown, beach, climbing, </a:t>
            </a:r>
            <a:r>
              <a:rPr lang="en-US" dirty="0" err="1" smtClean="0">
                <a:solidFill>
                  <a:srgbClr val="7BE4FF"/>
                </a:solidFill>
              </a:rPr>
              <a:t>etc</a:t>
            </a:r>
            <a:r>
              <a:rPr lang="en-US" dirty="0" smtClean="0">
                <a:solidFill>
                  <a:srgbClr val="7BE4FF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6600"/>
                </a:solidFill>
              </a:rPr>
              <a:t>Flowers (opening, closing</a:t>
            </a:r>
            <a:r>
              <a:rPr lang="en-US" dirty="0">
                <a:solidFill>
                  <a:srgbClr val="FF6600"/>
                </a:solidFill>
              </a:rPr>
              <a:t>) </a:t>
            </a:r>
            <a:endParaRPr lang="en-US" dirty="0" smtClean="0">
              <a:solidFill>
                <a:srgbClr val="FF66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7BE4FF"/>
                </a:solidFill>
              </a:rPr>
              <a:t>Rotting </a:t>
            </a:r>
            <a:r>
              <a:rPr lang="en-US" dirty="0">
                <a:solidFill>
                  <a:srgbClr val="7BE4FF"/>
                </a:solidFill>
              </a:rPr>
              <a:t>fruit</a:t>
            </a:r>
          </a:p>
          <a:p>
            <a:pPr>
              <a:lnSpc>
                <a:spcPct val="110000"/>
              </a:lnSpc>
            </a:pPr>
            <a:r>
              <a:rPr lang="en-US" dirty="0"/>
              <a:t>Melting </a:t>
            </a:r>
            <a:r>
              <a:rPr lang="en-US" dirty="0" smtClean="0"/>
              <a:t>ice, melting snow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7BE4FF"/>
                </a:solidFill>
              </a:rPr>
              <a:t>Baking (cookies are a favorite, you often see this in commercials)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6600"/>
                </a:solidFill>
              </a:rPr>
              <a:t>Demolition/construction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FFFF"/>
                </a:solidFill>
              </a:rPr>
              <a:t>The night sky (stars, Moon, Milky Way, aurora, </a:t>
            </a:r>
            <a:r>
              <a:rPr lang="en-US" dirty="0" err="1" smtClean="0">
                <a:solidFill>
                  <a:srgbClr val="00FFFF"/>
                </a:solidFill>
              </a:rPr>
              <a:t>etc</a:t>
            </a:r>
            <a:r>
              <a:rPr lang="en-US" dirty="0" smtClean="0">
                <a:solidFill>
                  <a:srgbClr val="00FFFF"/>
                </a:solidFill>
              </a:rPr>
              <a:t>)</a:t>
            </a:r>
          </a:p>
        </p:txBody>
      </p:sp>
      <p:pic>
        <p:nvPicPr>
          <p:cNvPr id="4" name="Potomac River Cloud Bank 24fp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7807" y="2042907"/>
            <a:ext cx="4136193" cy="27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6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Examples You May Have Seen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358" y="1067464"/>
            <a:ext cx="4427198" cy="57905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 smtClean="0">
                <a:solidFill>
                  <a:srgbClr val="7BE4FF"/>
                </a:solidFill>
                <a:latin typeface="Arial"/>
                <a:cs typeface="Arial"/>
              </a:rPr>
              <a:t>Clouds, storms in movies and </a:t>
            </a:r>
            <a:r>
              <a:rPr lang="en-US" sz="3000" dirty="0" err="1" smtClean="0">
                <a:solidFill>
                  <a:srgbClr val="7BE4FF"/>
                </a:solidFill>
                <a:latin typeface="Arial"/>
                <a:cs typeface="Arial"/>
              </a:rPr>
              <a:t>tv</a:t>
            </a:r>
            <a:r>
              <a:rPr lang="en-US" sz="3000" dirty="0" smtClean="0">
                <a:solidFill>
                  <a:srgbClr val="7BE4FF"/>
                </a:solidFill>
                <a:latin typeface="Arial"/>
                <a:cs typeface="Arial"/>
              </a:rPr>
              <a:t> shows – e.g., Discovery Channel’s </a:t>
            </a:r>
            <a:r>
              <a:rPr lang="en-US" sz="3000" i="1" dirty="0" smtClean="0">
                <a:solidFill>
                  <a:srgbClr val="7BE4FF"/>
                </a:solidFill>
                <a:latin typeface="Arial"/>
                <a:cs typeface="Arial"/>
              </a:rPr>
              <a:t>Planet Earth </a:t>
            </a:r>
            <a:r>
              <a:rPr lang="en-US" sz="3000" dirty="0" smtClean="0">
                <a:solidFill>
                  <a:srgbClr val="7BE4FF"/>
                </a:solidFill>
                <a:latin typeface="Arial"/>
                <a:cs typeface="Arial"/>
              </a:rPr>
              <a:t>and </a:t>
            </a:r>
            <a:r>
              <a:rPr lang="en-US" sz="3000" i="1" dirty="0" smtClean="0">
                <a:solidFill>
                  <a:srgbClr val="7BE4FF"/>
                </a:solidFill>
                <a:latin typeface="Arial"/>
                <a:cs typeface="Arial"/>
              </a:rPr>
              <a:t>Frozen Planet </a:t>
            </a:r>
            <a:r>
              <a:rPr lang="en-US" sz="3000" dirty="0" smtClean="0">
                <a:solidFill>
                  <a:srgbClr val="7BE4FF"/>
                </a:solidFill>
                <a:latin typeface="Arial"/>
                <a:cs typeface="Arial"/>
              </a:rPr>
              <a:t>(</a:t>
            </a:r>
            <a:r>
              <a:rPr lang="en-US" sz="3000" dirty="0" err="1" smtClean="0">
                <a:solidFill>
                  <a:srgbClr val="7BE4FF"/>
                </a:solidFill>
                <a:latin typeface="Arial"/>
                <a:cs typeface="Arial"/>
              </a:rPr>
              <a:t>esp</a:t>
            </a:r>
            <a:r>
              <a:rPr lang="en-US" sz="3000" dirty="0" smtClean="0">
                <a:solidFill>
                  <a:srgbClr val="7BE4FF"/>
                </a:solidFill>
                <a:latin typeface="Arial"/>
                <a:cs typeface="Arial"/>
              </a:rPr>
              <a:t> segment ‘Finger of Death’)</a:t>
            </a:r>
          </a:p>
          <a:p>
            <a:pPr>
              <a:lnSpc>
                <a:spcPct val="100000"/>
              </a:lnSpc>
            </a:pPr>
            <a:r>
              <a:rPr lang="en-US" sz="3000" dirty="0" smtClean="0">
                <a:solidFill>
                  <a:srgbClr val="FFF298"/>
                </a:solidFill>
                <a:latin typeface="Arial"/>
                <a:cs typeface="Arial"/>
              </a:rPr>
              <a:t>Title sequence of series </a:t>
            </a:r>
            <a:r>
              <a:rPr lang="en-US" sz="3000" i="1" dirty="0" smtClean="0">
                <a:solidFill>
                  <a:srgbClr val="FFF298"/>
                </a:solidFill>
                <a:latin typeface="Arial"/>
                <a:cs typeface="Arial"/>
              </a:rPr>
              <a:t>House of Cards</a:t>
            </a:r>
          </a:p>
          <a:p>
            <a:pPr>
              <a:lnSpc>
                <a:spcPct val="100000"/>
              </a:lnSpc>
            </a:pPr>
            <a:r>
              <a:rPr lang="en-US" sz="3000" dirty="0" smtClean="0">
                <a:solidFill>
                  <a:srgbClr val="FF6666"/>
                </a:solidFill>
                <a:latin typeface="Arial"/>
                <a:cs typeface="Arial"/>
              </a:rPr>
              <a:t>The night sky (</a:t>
            </a:r>
            <a:r>
              <a:rPr lang="en-US" sz="3000" dirty="0" err="1" smtClean="0">
                <a:solidFill>
                  <a:srgbClr val="FF6666"/>
                </a:solidFill>
                <a:latin typeface="Arial"/>
                <a:cs typeface="Arial"/>
              </a:rPr>
              <a:t>esp</a:t>
            </a:r>
            <a:r>
              <a:rPr lang="en-US" sz="3000" dirty="0" smtClean="0">
                <a:solidFill>
                  <a:srgbClr val="FF6666"/>
                </a:solidFill>
                <a:latin typeface="Arial"/>
                <a:cs typeface="Arial"/>
              </a:rPr>
              <a:t> aurora sequences)</a:t>
            </a:r>
          </a:p>
        </p:txBody>
      </p:sp>
      <p:pic>
        <p:nvPicPr>
          <p:cNvPr id="6" name="Picture 5" descr="House of Cards Netflix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1" y="4118855"/>
            <a:ext cx="4395209" cy="2705533"/>
          </a:xfrm>
          <a:prstGeom prst="rect">
            <a:avLst/>
          </a:prstGeom>
        </p:spPr>
      </p:pic>
      <p:pic>
        <p:nvPicPr>
          <p:cNvPr id="7" name="Picture 6" descr="Brinicle Screen Sna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0" y="1522907"/>
            <a:ext cx="4395209" cy="25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7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Basic/</a:t>
            </a:r>
            <a:r>
              <a:rPr lang="en-US" sz="4000" dirty="0">
                <a:solidFill>
                  <a:srgbClr val="FFFF00"/>
                </a:solidFill>
              </a:rPr>
              <a:t>M</a:t>
            </a:r>
            <a:r>
              <a:rPr lang="en-US" sz="4000" dirty="0" smtClean="0">
                <a:solidFill>
                  <a:srgbClr val="FFFF00"/>
                </a:solidFill>
              </a:rPr>
              <a:t>inimal Necessities for Time-lapse Photography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045888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Camera</a:t>
            </a: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Arial"/>
                <a:cs typeface="Arial"/>
              </a:rPr>
              <a:t>Intervalometer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i="1" dirty="0" smtClean="0">
                <a:latin typeface="Arial"/>
                <a:cs typeface="Arial"/>
              </a:rPr>
              <a:t>some cameras have this built in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Tripod (something heavy-duty, solid, </a:t>
            </a:r>
            <a:r>
              <a:rPr lang="en-US" i="1" dirty="0" smtClean="0">
                <a:latin typeface="Arial"/>
                <a:cs typeface="Arial"/>
              </a:rPr>
              <a:t>not</a:t>
            </a:r>
            <a:r>
              <a:rPr lang="en-US" dirty="0" smtClean="0">
                <a:latin typeface="Arial"/>
                <a:cs typeface="Arial"/>
              </a:rPr>
              <a:t> rickety)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Patience (</a:t>
            </a:r>
            <a:r>
              <a:rPr lang="en-US" i="1" dirty="0" smtClean="0">
                <a:latin typeface="Arial"/>
                <a:cs typeface="Arial"/>
              </a:rPr>
              <a:t>lots</a:t>
            </a:r>
            <a:r>
              <a:rPr lang="en-US" dirty="0" smtClean="0">
                <a:latin typeface="Arial"/>
                <a:cs typeface="Arial"/>
              </a:rPr>
              <a:t> of patience!)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Motivation/Dedication</a:t>
            </a:r>
          </a:p>
        </p:txBody>
      </p:sp>
      <p:pic>
        <p:nvPicPr>
          <p:cNvPr id="4" name="Picture 3" descr="IMG_905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21" y="1765023"/>
            <a:ext cx="3469977" cy="2602482"/>
          </a:xfrm>
          <a:prstGeom prst="rect">
            <a:avLst/>
          </a:prstGeom>
        </p:spPr>
      </p:pic>
      <p:pic>
        <p:nvPicPr>
          <p:cNvPr id="5" name="Picture 4" descr="IMG_907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21" y="4255516"/>
            <a:ext cx="3469979" cy="26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28337</TotalTime>
  <Words>2245</Words>
  <Application>Microsoft Office PowerPoint</Application>
  <PresentationFormat>On-screen Show (4:3)</PresentationFormat>
  <Paragraphs>284</Paragraphs>
  <Slides>44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Twilight</vt:lpstr>
      <vt:lpstr>Time-Lapse Photography </vt:lpstr>
      <vt:lpstr>What Is Time-Lapse Photography?</vt:lpstr>
      <vt:lpstr>What Time-Lapse Photography Isn’t</vt:lpstr>
      <vt:lpstr>Time-lapse Technical Nitpick</vt:lpstr>
      <vt:lpstr>Brief History of Time-lapse Photography</vt:lpstr>
      <vt:lpstr>Brief History of Time-lapse Photography</vt:lpstr>
      <vt:lpstr>Classic TL Subjects</vt:lpstr>
      <vt:lpstr>Examples You May Have Seen</vt:lpstr>
      <vt:lpstr>Basic/Minimal Necessities for Time-lapse Photography</vt:lpstr>
      <vt:lpstr>Camera Considerations</vt:lpstr>
      <vt:lpstr>Camera Considerations, con’t</vt:lpstr>
      <vt:lpstr>Composition and Prediction</vt:lpstr>
      <vt:lpstr>RAW vs JPEG? – The Pros</vt:lpstr>
      <vt:lpstr>RAW vs JPEG? – The Cons</vt:lpstr>
      <vt:lpstr>RAW vs JPEG?</vt:lpstr>
      <vt:lpstr>Selecting a TL Interval</vt:lpstr>
      <vt:lpstr>Some Baseline Intervals</vt:lpstr>
      <vt:lpstr>Some Baseline Intervals</vt:lpstr>
      <vt:lpstr>Length of Video Segment</vt:lpstr>
      <vt:lpstr>How Many Shots??</vt:lpstr>
      <vt:lpstr>How Many Shots??</vt:lpstr>
      <vt:lpstr>Talk To The Hand</vt:lpstr>
      <vt:lpstr>Night Sky TL Photography:  Astrolapse</vt:lpstr>
      <vt:lpstr>Basic/Minimal Equipment Needed</vt:lpstr>
      <vt:lpstr>ISO Settings and Noise</vt:lpstr>
      <vt:lpstr>Apertures and Shutter Speeds</vt:lpstr>
      <vt:lpstr>Star Trails and the Rule of 600</vt:lpstr>
      <vt:lpstr>Power and Moisture Protection</vt:lpstr>
      <vt:lpstr>Location, Location, Location http://www.jshine.net/astronomy/dark_sky/</vt:lpstr>
      <vt:lpstr>Weather or Not to Shoot…</vt:lpstr>
      <vt:lpstr>‘Advanced’ Night Sky TL Sequences</vt:lpstr>
      <vt:lpstr>Hyperlapse: put a little motion in your video</vt:lpstr>
      <vt:lpstr>Hyperlapsing</vt:lpstr>
      <vt:lpstr>TL Lessons Learned (i.e., Experience Teaches…)</vt:lpstr>
      <vt:lpstr>Post Processing Considerations</vt:lpstr>
      <vt:lpstr>Post Processing Software Options</vt:lpstr>
      <vt:lpstr>You Have Your Photos – Now What?Putting It All Together</vt:lpstr>
      <vt:lpstr>Music Resources</vt:lpstr>
      <vt:lpstr>Music Resources</vt:lpstr>
      <vt:lpstr>Video Sharing Resources</vt:lpstr>
      <vt:lpstr>Misc Resources</vt:lpstr>
      <vt:lpstr>Online Resources</vt:lpstr>
      <vt:lpstr>Inspirational Resources</vt:lpstr>
      <vt:lpstr>PowerPoint Presentation</vt:lpstr>
    </vt:vector>
  </TitlesOfParts>
  <Company>JHU/APL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Time-Lapse Photography</dc:title>
  <dc:creator>Mark Kochte</dc:creator>
  <cp:lastModifiedBy>Chas Rimpo</cp:lastModifiedBy>
  <cp:revision>139</cp:revision>
  <dcterms:created xsi:type="dcterms:W3CDTF">2012-04-28T12:30:35Z</dcterms:created>
  <dcterms:modified xsi:type="dcterms:W3CDTF">2013-11-29T17:05:57Z</dcterms:modified>
</cp:coreProperties>
</file>